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1"/>
  </p:notes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0000000000000000000"/>
      <p:regular r:id="rId10"/>
    </p:embeddedFont>
    <p:embeddedFont>
      <p:font typeface="Open Sans Bold" charset="1" panose="00000000000000000000"/>
      <p:regular r:id="rId11"/>
    </p:embeddedFont>
    <p:embeddedFont>
      <p:font typeface="Open Sans Italics" charset="1" panose="00000000000000000000"/>
      <p:regular r:id="rId12"/>
    </p:embeddedFont>
    <p:embeddedFont>
      <p:font typeface="Open Sans Bold Italics" charset="1" panose="00000000000000000000"/>
      <p:regular r:id="rId13"/>
    </p:embeddedFont>
    <p:embeddedFont>
      <p:font typeface="Open Sans Light" charset="1" panose="00000000000000000000"/>
      <p:regular r:id="rId14"/>
    </p:embeddedFont>
    <p:embeddedFont>
      <p:font typeface="Open Sans Light Italics" charset="1" panose="00000000000000000000"/>
      <p:regular r:id="rId15"/>
    </p:embeddedFont>
    <p:embeddedFont>
      <p:font typeface="Open Sans Medium" charset="1" panose="00000000000000000000"/>
      <p:regular r:id="rId16"/>
    </p:embeddedFont>
    <p:embeddedFont>
      <p:font typeface="Open Sans Medium Italics" charset="1" panose="00000000000000000000"/>
      <p:regular r:id="rId17"/>
    </p:embeddedFont>
    <p:embeddedFont>
      <p:font typeface="Open Sans Semi-Bold" charset="1" panose="00000000000000000000"/>
      <p:regular r:id="rId18"/>
    </p:embeddedFont>
    <p:embeddedFont>
      <p:font typeface="Open Sans Semi-Bold Italics" charset="1" panose="00000000000000000000"/>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52" Target="slides/slide31.xml" Type="http://schemas.openxmlformats.org/officeDocument/2006/relationships/slide"/><Relationship Id="rId53" Target="slides/slide32.xml" Type="http://schemas.openxmlformats.org/officeDocument/2006/relationships/slide"/><Relationship Id="rId54" Target="slides/slide33.xml" Type="http://schemas.openxmlformats.org/officeDocument/2006/relationships/slide"/><Relationship Id="rId55" Target="slides/slide34.xml" Type="http://schemas.openxmlformats.org/officeDocument/2006/relationships/slide"/><Relationship Id="rId56" Target="slides/slide35.xml" Type="http://schemas.openxmlformats.org/officeDocument/2006/relationships/slide"/><Relationship Id="rId57" Target="slides/slide36.xml" Type="http://schemas.openxmlformats.org/officeDocument/2006/relationships/slide"/><Relationship Id="rId58" Target="slides/slide37.xml" Type="http://schemas.openxmlformats.org/officeDocument/2006/relationships/slide"/><Relationship Id="rId59" Target="slides/slide38.xml" Type="http://schemas.openxmlformats.org/officeDocument/2006/relationships/slide"/><Relationship Id="rId6" Target="fonts/font6.fntdata" Type="http://schemas.openxmlformats.org/officeDocument/2006/relationships/font"/><Relationship Id="rId60" Target="slides/slide39.xml" Type="http://schemas.openxmlformats.org/officeDocument/2006/relationships/slide"/><Relationship Id="rId61" Target="notesMasters/notesMaster1.xml" Type="http://schemas.openxmlformats.org/officeDocument/2006/relationships/notesMaster"/><Relationship Id="rId62" Target="theme/theme2.xml" Type="http://schemas.openxmlformats.org/officeDocument/2006/relationships/theme"/><Relationship Id="rId63" Target="notesSlides/notesSlide1.xml" Type="http://schemas.openxmlformats.org/officeDocument/2006/relationships/notesSlide"/><Relationship Id="rId64" Target="notesSlides/notesSlide2.xml" Type="http://schemas.openxmlformats.org/officeDocument/2006/relationships/notesSlide"/><Relationship Id="rId65" Target="notesSlides/notesSlide3.xml" Type="http://schemas.openxmlformats.org/officeDocument/2006/relationships/notesSlide"/><Relationship Id="rId66" Target="notesSlides/notesSlide4.xml" Type="http://schemas.openxmlformats.org/officeDocument/2006/relationships/notesSlide"/><Relationship Id="rId67" Target="notesSlides/notesSlide5.xml" Type="http://schemas.openxmlformats.org/officeDocument/2006/relationships/notesSlide"/><Relationship Id="rId68" Target="notesSlides/notesSlide6.xml" Type="http://schemas.openxmlformats.org/officeDocument/2006/relationships/notesSlide"/><Relationship Id="rId69" Target="notesSlides/notesSlide7.xml" Type="http://schemas.openxmlformats.org/officeDocument/2006/relationships/notesSlide"/><Relationship Id="rId7" Target="fonts/font7.fntdata" Type="http://schemas.openxmlformats.org/officeDocument/2006/relationships/font"/><Relationship Id="rId70" Target="notesSlides/notesSlide8.xml" Type="http://schemas.openxmlformats.org/officeDocument/2006/relationships/notesSlide"/><Relationship Id="rId71" Target="notesSlides/notesSlide9.xml" Type="http://schemas.openxmlformats.org/officeDocument/2006/relationships/notesSlide"/><Relationship Id="rId72" Target="notesSlides/notesSlide10.xml" Type="http://schemas.openxmlformats.org/officeDocument/2006/relationships/notesSlide"/><Relationship Id="rId73" Target="notesSlides/notesSlide11.xml" Type="http://schemas.openxmlformats.org/officeDocument/2006/relationships/notesSlide"/><Relationship Id="rId74" Target="notesSlides/notesSlide12.xml" Type="http://schemas.openxmlformats.org/officeDocument/2006/relationships/notesSlide"/><Relationship Id="rId75" Target="notesSlides/notesSlide13.xml" Type="http://schemas.openxmlformats.org/officeDocument/2006/relationships/notesSlide"/><Relationship Id="rId76" Target="notesSlides/notesSlide14.xml" Type="http://schemas.openxmlformats.org/officeDocument/2006/relationships/notesSlide"/><Relationship Id="rId77" Target="notesSlides/notesSlide15.xml" Type="http://schemas.openxmlformats.org/officeDocument/2006/relationships/notesSlide"/><Relationship Id="rId78" Target="notesSlides/notesSlide16.xml" Type="http://schemas.openxmlformats.org/officeDocument/2006/relationships/notesSlide"/><Relationship Id="rId79" Target="notesSlides/notesSlide17.xml" Type="http://schemas.openxmlformats.org/officeDocument/2006/relationships/notesSlide"/><Relationship Id="rId8" Target="fonts/font8.fntdata" Type="http://schemas.openxmlformats.org/officeDocument/2006/relationships/font"/><Relationship Id="rId80" Target="notesSlides/notesSlide18.xml" Type="http://schemas.openxmlformats.org/officeDocument/2006/relationships/notesSlide"/><Relationship Id="rId81" Target="notesSlides/notesSlide19.xml" Type="http://schemas.openxmlformats.org/officeDocument/2006/relationships/notesSlide"/><Relationship Id="rId82" Target="notesSlides/notesSlide20.xml" Type="http://schemas.openxmlformats.org/officeDocument/2006/relationships/notesSlide"/><Relationship Id="rId83" Target="notesSlides/notesSlide21.xml" Type="http://schemas.openxmlformats.org/officeDocument/2006/relationships/notesSlide"/><Relationship Id="rId84" Target="notesSlides/notesSlide22.xml" Type="http://schemas.openxmlformats.org/officeDocument/2006/relationships/notesSlide"/><Relationship Id="rId85" Target="notesSlides/notesSlide23.xml" Type="http://schemas.openxmlformats.org/officeDocument/2006/relationships/notesSlide"/><Relationship Id="rId86" Target="notesSlides/notesSlide24.xml" Type="http://schemas.openxmlformats.org/officeDocument/2006/relationships/notesSlide"/><Relationship Id="rId87" Target="notesSlides/notesSlide25.xml" Type="http://schemas.openxmlformats.org/officeDocument/2006/relationships/notesSlide"/><Relationship Id="rId88" Target="notesSlides/notesSlide26.xml" Type="http://schemas.openxmlformats.org/officeDocument/2006/relationships/notesSlide"/><Relationship Id="rId89" Target="notesSlides/notesSlide27.xml" Type="http://schemas.openxmlformats.org/officeDocument/2006/relationships/notesSlide"/><Relationship Id="rId9" Target="fonts/font9.fntdata" Type="http://schemas.openxmlformats.org/officeDocument/2006/relationships/font"/><Relationship Id="rId90" Target="notesSlides/notesSlide28.xml" Type="http://schemas.openxmlformats.org/officeDocument/2006/relationships/notesSlide"/><Relationship Id="rId91" Target="notesSlides/notesSlide29.xml" Type="http://schemas.openxmlformats.org/officeDocument/2006/relationships/notesSlide"/><Relationship Id="rId92" Target="notesSlides/notesSlide30.xml" Type="http://schemas.openxmlformats.org/officeDocument/2006/relationships/notesSlide"/><Relationship Id="rId93" Target="notesSlides/notesSlide31.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2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2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2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2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drugs_to_analyze = ["Consommation de cannabis", "Consommation de cocaïne", "Consommation d'alcool"]</a:t>
            </a:r>
          </a:p>
          <a:p>
            <a:r>
              <a:rPr lang="en-US"/>
              <a:t>plot_education_level_sunburst(pers_data, drugs_to_analyze)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today's dynamic world, understanding the factors influencing drug consumption patterns is of paramount importance for public health, education, and policy-making.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5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5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5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5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5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5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5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5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5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5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62.png" Type="http://schemas.openxmlformats.org/officeDocument/2006/relationships/image"/><Relationship Id="rId7" Target="../media/image63.png" Type="http://schemas.openxmlformats.org/officeDocument/2006/relationships/image"/><Relationship Id="rId8" Target="../media/image64.png" Type="http://schemas.openxmlformats.org/officeDocument/2006/relationships/image"/><Relationship Id="rId9" Target="../media/image65.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6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67.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68.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6.svg" Type="http://schemas.openxmlformats.org/officeDocument/2006/relationships/image"/><Relationship Id="rId2" Target="../notesSlides/notesSlide17.xml" Type="http://schemas.openxmlformats.org/officeDocument/2006/relationships/notesSlide"/><Relationship Id="rId3" Target="../media/image69.png" Type="http://schemas.openxmlformats.org/officeDocument/2006/relationships/image"/><Relationship Id="rId4" Target="../media/image70.svg" Type="http://schemas.openxmlformats.org/officeDocument/2006/relationships/image"/><Relationship Id="rId5" Target="../media/image71.png" Type="http://schemas.openxmlformats.org/officeDocument/2006/relationships/image"/><Relationship Id="rId6" Target="../media/image72.svg" Type="http://schemas.openxmlformats.org/officeDocument/2006/relationships/image"/><Relationship Id="rId7" Target="../media/image73.png" Type="http://schemas.openxmlformats.org/officeDocument/2006/relationships/image"/><Relationship Id="rId8" Target="../media/image74.svg" Type="http://schemas.openxmlformats.org/officeDocument/2006/relationships/image"/><Relationship Id="rId9" Target="../media/image75.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4.png" Type="http://schemas.openxmlformats.org/officeDocument/2006/relationships/image"/><Relationship Id="rId2" Target="../notesSlides/notesSlide18.xml" Type="http://schemas.openxmlformats.org/officeDocument/2006/relationships/notesSlide"/><Relationship Id="rId3" Target="../media/image77.png" Type="http://schemas.openxmlformats.org/officeDocument/2006/relationships/image"/><Relationship Id="rId4" Target="../media/image78.svg" Type="http://schemas.openxmlformats.org/officeDocument/2006/relationships/image"/><Relationship Id="rId5" Target="../media/image79.png" Type="http://schemas.openxmlformats.org/officeDocument/2006/relationships/image"/><Relationship Id="rId6" Target="../media/image80.svg" Type="http://schemas.openxmlformats.org/officeDocument/2006/relationships/image"/><Relationship Id="rId7" Target="../media/image81.png" Type="http://schemas.openxmlformats.org/officeDocument/2006/relationships/image"/><Relationship Id="rId8" Target="../media/image82.png" Type="http://schemas.openxmlformats.org/officeDocument/2006/relationships/image"/><Relationship Id="rId9" Target="../media/image83.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77.png" Type="http://schemas.openxmlformats.org/officeDocument/2006/relationships/image"/><Relationship Id="rId4" Target="../media/image78.svg" Type="http://schemas.openxmlformats.org/officeDocument/2006/relationships/image"/><Relationship Id="rId5" Target="../media/image79.png" Type="http://schemas.openxmlformats.org/officeDocument/2006/relationships/image"/><Relationship Id="rId6" Target="../media/image80.svg" Type="http://schemas.openxmlformats.org/officeDocument/2006/relationships/image"/><Relationship Id="rId7" Target="../media/image85.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77.png" Type="http://schemas.openxmlformats.org/officeDocument/2006/relationships/image"/><Relationship Id="rId4" Target="../media/image78.svg" Type="http://schemas.openxmlformats.org/officeDocument/2006/relationships/image"/><Relationship Id="rId5" Target="../media/image79.png" Type="http://schemas.openxmlformats.org/officeDocument/2006/relationships/image"/><Relationship Id="rId6" Target="../media/image80.svg" Type="http://schemas.openxmlformats.org/officeDocument/2006/relationships/image"/><Relationship Id="rId7" Target="../media/image85.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86.png" Type="http://schemas.openxmlformats.org/officeDocument/2006/relationships/image"/><Relationship Id="rId4" Target="../media/image87.svg" Type="http://schemas.openxmlformats.org/officeDocument/2006/relationships/image"/><Relationship Id="rId5" Target="../media/image88.png" Type="http://schemas.openxmlformats.org/officeDocument/2006/relationships/image"/><Relationship Id="rId6" Target="../media/image89.svg" Type="http://schemas.openxmlformats.org/officeDocument/2006/relationships/image"/><Relationship Id="rId7" Target="../media/image90.png" Type="http://schemas.openxmlformats.org/officeDocument/2006/relationships/image"/><Relationship Id="rId8" Target="../media/image91.svg" Type="http://schemas.openxmlformats.org/officeDocument/2006/relationships/image"/><Relationship Id="rId9" Target="../media/image9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86.png" Type="http://schemas.openxmlformats.org/officeDocument/2006/relationships/image"/><Relationship Id="rId4" Target="../media/image87.svg" Type="http://schemas.openxmlformats.org/officeDocument/2006/relationships/image"/><Relationship Id="rId5" Target="../media/image88.png" Type="http://schemas.openxmlformats.org/officeDocument/2006/relationships/image"/><Relationship Id="rId6" Target="../media/image89.svg" Type="http://schemas.openxmlformats.org/officeDocument/2006/relationships/image"/><Relationship Id="rId7" Target="../media/image93.png" Type="http://schemas.openxmlformats.org/officeDocument/2006/relationships/image"/><Relationship Id="rId8" Target="../media/image94.svg" Type="http://schemas.openxmlformats.org/officeDocument/2006/relationships/image"/><Relationship Id="rId9" Target="../media/image95.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86.png" Type="http://schemas.openxmlformats.org/officeDocument/2006/relationships/image"/><Relationship Id="rId4" Target="../media/image87.svg" Type="http://schemas.openxmlformats.org/officeDocument/2006/relationships/image"/><Relationship Id="rId5" Target="../media/image88.png" Type="http://schemas.openxmlformats.org/officeDocument/2006/relationships/image"/><Relationship Id="rId6" Target="../media/image89.svg" Type="http://schemas.openxmlformats.org/officeDocument/2006/relationships/image"/><Relationship Id="rId7" Target="../media/image96.png" Type="http://schemas.openxmlformats.org/officeDocument/2006/relationships/image"/><Relationship Id="rId8" Target="../media/image97.svg" Type="http://schemas.openxmlformats.org/officeDocument/2006/relationships/image"/><Relationship Id="rId9" Target="../media/image98.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99.png" Type="http://schemas.openxmlformats.org/officeDocument/2006/relationships/image"/><Relationship Id="rId4" Target="../media/image100.svg" Type="http://schemas.openxmlformats.org/officeDocument/2006/relationships/image"/><Relationship Id="rId5" Target="../media/image71.png" Type="http://schemas.openxmlformats.org/officeDocument/2006/relationships/image"/><Relationship Id="rId6" Target="../media/image72.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101.png" Type="http://schemas.openxmlformats.org/officeDocument/2006/relationships/image"/><Relationship Id="rId4" Target="../media/image102.svg" Type="http://schemas.openxmlformats.org/officeDocument/2006/relationships/image"/><Relationship Id="rId5" Target="../media/image103.png" Type="http://schemas.openxmlformats.org/officeDocument/2006/relationships/image"/><Relationship Id="rId6" Target="../media/image104.svg" Type="http://schemas.openxmlformats.org/officeDocument/2006/relationships/image"/><Relationship Id="rId7" Target="../media/image105.png" Type="http://schemas.openxmlformats.org/officeDocument/2006/relationships/image"/><Relationship Id="rId8" Target="../media/image106.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107.png" Type="http://schemas.openxmlformats.org/officeDocument/2006/relationships/image"/><Relationship Id="rId4" Target="../media/image108.svg" Type="http://schemas.openxmlformats.org/officeDocument/2006/relationships/image"/><Relationship Id="rId5" Target="../media/image109.png" Type="http://schemas.openxmlformats.org/officeDocument/2006/relationships/image"/><Relationship Id="rId6" Target="../media/image110.svg" Type="http://schemas.openxmlformats.org/officeDocument/2006/relationships/image"/><Relationship Id="rId7" Target="../media/image111.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112.png" Type="http://schemas.openxmlformats.org/officeDocument/2006/relationships/image"/><Relationship Id="rId8" Target="../media/image113.svg" Type="http://schemas.openxmlformats.org/officeDocument/2006/relationships/image"/><Relationship Id="rId9" Target="../media/image114.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107.png" Type="http://schemas.openxmlformats.org/officeDocument/2006/relationships/image"/><Relationship Id="rId4" Target="../media/image108.svg" Type="http://schemas.openxmlformats.org/officeDocument/2006/relationships/image"/><Relationship Id="rId5" Target="../media/image109.png" Type="http://schemas.openxmlformats.org/officeDocument/2006/relationships/image"/><Relationship Id="rId6" Target="../media/image110.svg" Type="http://schemas.openxmlformats.org/officeDocument/2006/relationships/image"/><Relationship Id="rId7" Target="../media/image115.png" Type="http://schemas.openxmlformats.org/officeDocument/2006/relationships/image"/><Relationship Id="rId8" Target="https://yahyabouayad-streamlit-example-streamlit-app-jdrtri.streamlit.app#welcome-to-streamlit" TargetMode="External" Type="http://schemas.openxmlformats.org/officeDocument/2006/relationships/hyperlink"/></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3.svg" Type="http://schemas.openxmlformats.org/officeDocument/2006/relationships/image"/><Relationship Id="rId11" Target="../media/image124.png" Type="http://schemas.openxmlformats.org/officeDocument/2006/relationships/image"/><Relationship Id="rId12" Target="../media/image125.svg" Type="http://schemas.openxmlformats.org/officeDocument/2006/relationships/image"/><Relationship Id="rId2" Target="../notesSlides/notesSlide29.xml" Type="http://schemas.openxmlformats.org/officeDocument/2006/relationships/notesSlide"/><Relationship Id="rId3" Target="../media/image116.png" Type="http://schemas.openxmlformats.org/officeDocument/2006/relationships/image"/><Relationship Id="rId4" Target="../media/image117.svg" Type="http://schemas.openxmlformats.org/officeDocument/2006/relationships/image"/><Relationship Id="rId5" Target="../media/image118.png" Type="http://schemas.openxmlformats.org/officeDocument/2006/relationships/image"/><Relationship Id="rId6" Target="../media/image119.svg" Type="http://schemas.openxmlformats.org/officeDocument/2006/relationships/image"/><Relationship Id="rId7" Target="../media/image120.png" Type="http://schemas.openxmlformats.org/officeDocument/2006/relationships/image"/><Relationship Id="rId8" Target="../media/image121.svg" Type="http://schemas.openxmlformats.org/officeDocument/2006/relationships/image"/><Relationship Id="rId9" Target="../media/image122.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126.jpe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4.svg" Type="http://schemas.openxmlformats.org/officeDocument/2006/relationships/image"/><Relationship Id="rId11" Target="../media/image135.png" Type="http://schemas.openxmlformats.org/officeDocument/2006/relationships/image"/><Relationship Id="rId2" Target="../notesSlides/notesSlide31.xml" Type="http://schemas.openxmlformats.org/officeDocument/2006/relationships/notesSlide"/><Relationship Id="rId3" Target="../media/image127.png" Type="http://schemas.openxmlformats.org/officeDocument/2006/relationships/image"/><Relationship Id="rId4" Target="../media/image128.svg" Type="http://schemas.openxmlformats.org/officeDocument/2006/relationships/image"/><Relationship Id="rId5" Target="../media/image129.png" Type="http://schemas.openxmlformats.org/officeDocument/2006/relationships/image"/><Relationship Id="rId6" Target="../media/image130.svg" Type="http://schemas.openxmlformats.org/officeDocument/2006/relationships/image"/><Relationship Id="rId7" Target="../media/image131.png" Type="http://schemas.openxmlformats.org/officeDocument/2006/relationships/image"/><Relationship Id="rId8" Target="../media/image132.svg" Type="http://schemas.openxmlformats.org/officeDocument/2006/relationships/image"/><Relationship Id="rId9" Target="../media/image13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21.gif"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2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2" Target="../notesSlides/notesSlide7.xml" Type="http://schemas.openxmlformats.org/officeDocument/2006/relationships/notesSlid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2" Target="../notesSlides/notesSlide8.xml" Type="http://schemas.openxmlformats.org/officeDocument/2006/relationships/notesSlid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3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png" Type="http://schemas.openxmlformats.org/officeDocument/2006/relationships/image"/><Relationship Id="rId2" Target="../notesSlides/notesSlide9.xml" Type="http://schemas.openxmlformats.org/officeDocument/2006/relationships/notesSlid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 Id="rId9" Target="../media/image4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5113261" y="-4034900"/>
            <a:ext cx="26328664" cy="16498626"/>
          </a:xfrm>
          <a:custGeom>
            <a:avLst/>
            <a:gdLst/>
            <a:ahLst/>
            <a:cxnLst/>
            <a:rect r="r" b="b" t="t" l="l"/>
            <a:pathLst>
              <a:path h="16498626" w="26328664">
                <a:moveTo>
                  <a:pt x="0" y="0"/>
                </a:moveTo>
                <a:lnTo>
                  <a:pt x="26328664" y="0"/>
                </a:lnTo>
                <a:lnTo>
                  <a:pt x="26328664" y="16498626"/>
                </a:lnTo>
                <a:lnTo>
                  <a:pt x="0" y="164986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56952" y="636406"/>
            <a:ext cx="17374096" cy="9149386"/>
          </a:xfrm>
          <a:custGeom>
            <a:avLst/>
            <a:gdLst/>
            <a:ahLst/>
            <a:cxnLst/>
            <a:rect r="r" b="b" t="t" l="l"/>
            <a:pathLst>
              <a:path h="9149386" w="17374096">
                <a:moveTo>
                  <a:pt x="0" y="0"/>
                </a:moveTo>
                <a:lnTo>
                  <a:pt x="17374096" y="0"/>
                </a:lnTo>
                <a:lnTo>
                  <a:pt x="17374096" y="9149386"/>
                </a:lnTo>
                <a:lnTo>
                  <a:pt x="0" y="91493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373664" y="2525553"/>
            <a:ext cx="9163350" cy="2914650"/>
          </a:xfrm>
          <a:prstGeom prst="rect">
            <a:avLst/>
          </a:prstGeom>
        </p:spPr>
        <p:txBody>
          <a:bodyPr anchor="t" rtlCol="false" tIns="0" lIns="0" bIns="0" rIns="0">
            <a:spAutoFit/>
          </a:bodyPr>
          <a:lstStyle/>
          <a:p>
            <a:pPr algn="ctr">
              <a:lnSpc>
                <a:spcPts val="7679"/>
              </a:lnSpc>
            </a:pPr>
            <a:r>
              <a:rPr lang="en-US" sz="6399" u="sng">
                <a:solidFill>
                  <a:srgbClr val="202020"/>
                </a:solidFill>
                <a:latin typeface="Open Sans Bold"/>
              </a:rPr>
              <a:t>Drug Consumption Analysis &amp; Predictions</a:t>
            </a:r>
          </a:p>
          <a:p>
            <a:pPr algn="ctr">
              <a:lnSpc>
                <a:spcPts val="7680"/>
              </a:lnSpc>
            </a:pPr>
          </a:p>
        </p:txBody>
      </p:sp>
      <p:sp>
        <p:nvSpPr>
          <p:cNvPr name="TextBox 5" id="5"/>
          <p:cNvSpPr txBox="true"/>
          <p:nvPr/>
        </p:nvSpPr>
        <p:spPr>
          <a:xfrm rot="0">
            <a:off x="1028700" y="7039544"/>
            <a:ext cx="9163350" cy="2746248"/>
          </a:xfrm>
          <a:prstGeom prst="rect">
            <a:avLst/>
          </a:prstGeom>
        </p:spPr>
        <p:txBody>
          <a:bodyPr anchor="t" rtlCol="false" tIns="0" lIns="0" bIns="0" rIns="0">
            <a:spAutoFit/>
          </a:bodyPr>
          <a:lstStyle/>
          <a:p>
            <a:pPr algn="ctr">
              <a:lnSpc>
                <a:spcPts val="4416"/>
              </a:lnSpc>
            </a:pPr>
            <a:r>
              <a:rPr lang="en-US" sz="3200" u="sng">
                <a:solidFill>
                  <a:srgbClr val="618968"/>
                </a:solidFill>
                <a:latin typeface="Open Sans Bold"/>
              </a:rPr>
              <a:t>Realized by:</a:t>
            </a:r>
          </a:p>
          <a:p>
            <a:pPr algn="ctr">
              <a:lnSpc>
                <a:spcPts val="4416"/>
              </a:lnSpc>
            </a:pPr>
            <a:r>
              <a:rPr lang="en-US" sz="3200">
                <a:solidFill>
                  <a:srgbClr val="202020"/>
                </a:solidFill>
                <a:latin typeface="Open Sans"/>
              </a:rPr>
              <a:t>Hamza HALINE</a:t>
            </a:r>
          </a:p>
          <a:p>
            <a:pPr algn="ctr">
              <a:lnSpc>
                <a:spcPts val="4416"/>
              </a:lnSpc>
            </a:pPr>
            <a:r>
              <a:rPr lang="en-US" sz="3200">
                <a:solidFill>
                  <a:srgbClr val="202020"/>
                </a:solidFill>
                <a:latin typeface="Open Sans"/>
              </a:rPr>
              <a:t>Joshua BORNET</a:t>
            </a:r>
          </a:p>
          <a:p>
            <a:pPr algn="ctr">
              <a:lnSpc>
                <a:spcPts val="4416"/>
              </a:lnSpc>
            </a:pPr>
            <a:r>
              <a:rPr lang="en-US" sz="3200">
                <a:solidFill>
                  <a:srgbClr val="202020"/>
                </a:solidFill>
                <a:latin typeface="Open Sans"/>
              </a:rPr>
              <a:t>YAHYA BOUAYAD</a:t>
            </a:r>
          </a:p>
          <a:p>
            <a:pPr algn="l">
              <a:lnSpc>
                <a:spcPts val="4416"/>
              </a:lnSpc>
            </a:pPr>
          </a:p>
        </p:txBody>
      </p:sp>
      <p:sp>
        <p:nvSpPr>
          <p:cNvPr name="Freeform 6" id="6"/>
          <p:cNvSpPr/>
          <p:nvPr/>
        </p:nvSpPr>
        <p:spPr>
          <a:xfrm flipH="false" flipV="false" rot="0">
            <a:off x="8796174" y="3276422"/>
            <a:ext cx="7526930" cy="6351030"/>
          </a:xfrm>
          <a:custGeom>
            <a:avLst/>
            <a:gdLst/>
            <a:ahLst/>
            <a:cxnLst/>
            <a:rect r="r" b="b" t="t" l="l"/>
            <a:pathLst>
              <a:path h="6351030" w="7526930">
                <a:moveTo>
                  <a:pt x="0" y="0"/>
                </a:moveTo>
                <a:lnTo>
                  <a:pt x="7526930" y="0"/>
                </a:lnTo>
                <a:lnTo>
                  <a:pt x="7526930" y="6351030"/>
                </a:lnTo>
                <a:lnTo>
                  <a:pt x="0" y="63510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3007375" y="1202839"/>
            <a:ext cx="3762750" cy="737616"/>
          </a:xfrm>
          <a:prstGeom prst="rect">
            <a:avLst/>
          </a:prstGeom>
        </p:spPr>
        <p:txBody>
          <a:bodyPr anchor="t" rtlCol="false" tIns="0" lIns="0" bIns="0" rIns="0">
            <a:spAutoFit/>
          </a:bodyPr>
          <a:lstStyle/>
          <a:p>
            <a:pPr algn="r">
              <a:lnSpc>
                <a:spcPts val="6072"/>
              </a:lnSpc>
            </a:pPr>
            <a:r>
              <a:rPr lang="en-US" sz="4400">
                <a:solidFill>
                  <a:srgbClr val="202020"/>
                </a:solidFill>
                <a:latin typeface="Open Sans Medium"/>
              </a:rPr>
              <a:t>DIA-1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46586" y="-1424088"/>
            <a:ext cx="20459386" cy="15802306"/>
          </a:xfrm>
          <a:custGeom>
            <a:avLst/>
            <a:gdLst/>
            <a:ahLst/>
            <a:cxnLst/>
            <a:rect r="r" b="b" t="t" l="l"/>
            <a:pathLst>
              <a:path h="15802306" w="20459386">
                <a:moveTo>
                  <a:pt x="0" y="0"/>
                </a:moveTo>
                <a:lnTo>
                  <a:pt x="20459386" y="0"/>
                </a:lnTo>
                <a:lnTo>
                  <a:pt x="20459386" y="15802306"/>
                </a:lnTo>
                <a:lnTo>
                  <a:pt x="0" y="1580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13425" y="1363210"/>
            <a:ext cx="17261150" cy="8675382"/>
          </a:xfrm>
          <a:custGeom>
            <a:avLst/>
            <a:gdLst/>
            <a:ahLst/>
            <a:cxnLst/>
            <a:rect r="r" b="b" t="t" l="l"/>
            <a:pathLst>
              <a:path h="8675382" w="17261150">
                <a:moveTo>
                  <a:pt x="0" y="0"/>
                </a:moveTo>
                <a:lnTo>
                  <a:pt x="17261150" y="0"/>
                </a:lnTo>
                <a:lnTo>
                  <a:pt x="17261150" y="8675382"/>
                </a:lnTo>
                <a:lnTo>
                  <a:pt x="0" y="8675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609000" y="1703079"/>
            <a:ext cx="12665828" cy="7995645"/>
          </a:xfrm>
          <a:custGeom>
            <a:avLst/>
            <a:gdLst/>
            <a:ahLst/>
            <a:cxnLst/>
            <a:rect r="r" b="b" t="t" l="l"/>
            <a:pathLst>
              <a:path h="7995645" w="12665828">
                <a:moveTo>
                  <a:pt x="0" y="0"/>
                </a:moveTo>
                <a:lnTo>
                  <a:pt x="12665828" y="0"/>
                </a:lnTo>
                <a:lnTo>
                  <a:pt x="12665828" y="7995644"/>
                </a:lnTo>
                <a:lnTo>
                  <a:pt x="0" y="7995644"/>
                </a:lnTo>
                <a:lnTo>
                  <a:pt x="0" y="0"/>
                </a:lnTo>
                <a:close/>
              </a:path>
            </a:pathLst>
          </a:custGeom>
          <a:blipFill>
            <a:blip r:embed="rId7"/>
            <a:stretch>
              <a:fillRect l="0" t="0" r="0" b="0"/>
            </a:stretch>
          </a:blipFill>
        </p:spPr>
      </p:sp>
      <p:sp>
        <p:nvSpPr>
          <p:cNvPr name="TextBox 5" id="5"/>
          <p:cNvSpPr txBox="true"/>
          <p:nvPr/>
        </p:nvSpPr>
        <p:spPr>
          <a:xfrm rot="0">
            <a:off x="4268925" y="391660"/>
            <a:ext cx="9750150" cy="971550"/>
          </a:xfrm>
          <a:prstGeom prst="rect">
            <a:avLst/>
          </a:prstGeom>
        </p:spPr>
        <p:txBody>
          <a:bodyPr anchor="t" rtlCol="false" tIns="0" lIns="0" bIns="0" rIns="0">
            <a:spAutoFit/>
          </a:bodyPr>
          <a:lstStyle/>
          <a:p>
            <a:pPr algn="ctr">
              <a:lnSpc>
                <a:spcPts val="3840"/>
              </a:lnSpc>
            </a:pPr>
          </a:p>
          <a:p>
            <a:pPr algn="ctr">
              <a:lnSpc>
                <a:spcPts val="3840"/>
              </a:lnSpc>
            </a:pPr>
            <a:r>
              <a:rPr lang="en-US" sz="3200" u="sng">
                <a:solidFill>
                  <a:srgbClr val="202020"/>
                </a:solidFill>
                <a:latin typeface="Open Sans Bold"/>
              </a:rPr>
              <a:t>Bar Plot of Average Drug Consumption by Age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46586" y="-1424088"/>
            <a:ext cx="20459386" cy="15802306"/>
          </a:xfrm>
          <a:custGeom>
            <a:avLst/>
            <a:gdLst/>
            <a:ahLst/>
            <a:cxnLst/>
            <a:rect r="r" b="b" t="t" l="l"/>
            <a:pathLst>
              <a:path h="15802306" w="20459386">
                <a:moveTo>
                  <a:pt x="0" y="0"/>
                </a:moveTo>
                <a:lnTo>
                  <a:pt x="20459386" y="0"/>
                </a:lnTo>
                <a:lnTo>
                  <a:pt x="20459386" y="15802306"/>
                </a:lnTo>
                <a:lnTo>
                  <a:pt x="0" y="1580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13425" y="1363210"/>
            <a:ext cx="17261150" cy="8675382"/>
          </a:xfrm>
          <a:custGeom>
            <a:avLst/>
            <a:gdLst/>
            <a:ahLst/>
            <a:cxnLst/>
            <a:rect r="r" b="b" t="t" l="l"/>
            <a:pathLst>
              <a:path h="8675382" w="17261150">
                <a:moveTo>
                  <a:pt x="0" y="0"/>
                </a:moveTo>
                <a:lnTo>
                  <a:pt x="17261150" y="0"/>
                </a:lnTo>
                <a:lnTo>
                  <a:pt x="17261150" y="8675382"/>
                </a:lnTo>
                <a:lnTo>
                  <a:pt x="0" y="8675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486184" y="2246373"/>
            <a:ext cx="13315632" cy="6258533"/>
          </a:xfrm>
          <a:custGeom>
            <a:avLst/>
            <a:gdLst/>
            <a:ahLst/>
            <a:cxnLst/>
            <a:rect r="r" b="b" t="t" l="l"/>
            <a:pathLst>
              <a:path h="6258533" w="13315632">
                <a:moveTo>
                  <a:pt x="0" y="0"/>
                </a:moveTo>
                <a:lnTo>
                  <a:pt x="13315632" y="0"/>
                </a:lnTo>
                <a:lnTo>
                  <a:pt x="13315632" y="6258533"/>
                </a:lnTo>
                <a:lnTo>
                  <a:pt x="0" y="6258533"/>
                </a:lnTo>
                <a:lnTo>
                  <a:pt x="0" y="0"/>
                </a:lnTo>
                <a:close/>
              </a:path>
            </a:pathLst>
          </a:custGeom>
          <a:blipFill>
            <a:blip r:embed="rId7"/>
            <a:stretch>
              <a:fillRect l="0" t="0" r="0" b="0"/>
            </a:stretch>
          </a:blipFill>
        </p:spPr>
      </p:sp>
      <p:sp>
        <p:nvSpPr>
          <p:cNvPr name="TextBox 5" id="5"/>
          <p:cNvSpPr txBox="true"/>
          <p:nvPr/>
        </p:nvSpPr>
        <p:spPr>
          <a:xfrm rot="0">
            <a:off x="4268925" y="-94115"/>
            <a:ext cx="9750150" cy="1457325"/>
          </a:xfrm>
          <a:prstGeom prst="rect">
            <a:avLst/>
          </a:prstGeom>
        </p:spPr>
        <p:txBody>
          <a:bodyPr anchor="t" rtlCol="false" tIns="0" lIns="0" bIns="0" rIns="0">
            <a:spAutoFit/>
          </a:bodyPr>
          <a:lstStyle/>
          <a:p>
            <a:pPr algn="ctr">
              <a:lnSpc>
                <a:spcPts val="3840"/>
              </a:lnSpc>
            </a:pPr>
          </a:p>
          <a:p>
            <a:pPr algn="ctr">
              <a:lnSpc>
                <a:spcPts val="3840"/>
              </a:lnSpc>
            </a:pPr>
            <a:r>
              <a:rPr lang="en-US" sz="3200" u="sng">
                <a:solidFill>
                  <a:srgbClr val="202020"/>
                </a:solidFill>
                <a:latin typeface="Open Sans Bold"/>
              </a:rPr>
              <a:t>Pie chart of Population Distribution by Demographic Features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46586" y="-1424088"/>
            <a:ext cx="20459386" cy="15802306"/>
          </a:xfrm>
          <a:custGeom>
            <a:avLst/>
            <a:gdLst/>
            <a:ahLst/>
            <a:cxnLst/>
            <a:rect r="r" b="b" t="t" l="l"/>
            <a:pathLst>
              <a:path h="15802306" w="20459386">
                <a:moveTo>
                  <a:pt x="0" y="0"/>
                </a:moveTo>
                <a:lnTo>
                  <a:pt x="20459386" y="0"/>
                </a:lnTo>
                <a:lnTo>
                  <a:pt x="20459386" y="15802306"/>
                </a:lnTo>
                <a:lnTo>
                  <a:pt x="0" y="1580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13425" y="1363210"/>
            <a:ext cx="17261150" cy="8675382"/>
          </a:xfrm>
          <a:custGeom>
            <a:avLst/>
            <a:gdLst/>
            <a:ahLst/>
            <a:cxnLst/>
            <a:rect r="r" b="b" t="t" l="l"/>
            <a:pathLst>
              <a:path h="8675382" w="17261150">
                <a:moveTo>
                  <a:pt x="0" y="0"/>
                </a:moveTo>
                <a:lnTo>
                  <a:pt x="17261150" y="0"/>
                </a:lnTo>
                <a:lnTo>
                  <a:pt x="17261150" y="8675382"/>
                </a:lnTo>
                <a:lnTo>
                  <a:pt x="0" y="8675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479718" y="1740700"/>
            <a:ext cx="13328565" cy="6805601"/>
          </a:xfrm>
          <a:custGeom>
            <a:avLst/>
            <a:gdLst/>
            <a:ahLst/>
            <a:cxnLst/>
            <a:rect r="r" b="b" t="t" l="l"/>
            <a:pathLst>
              <a:path h="6805601" w="13328565">
                <a:moveTo>
                  <a:pt x="0" y="0"/>
                </a:moveTo>
                <a:lnTo>
                  <a:pt x="13328564" y="0"/>
                </a:lnTo>
                <a:lnTo>
                  <a:pt x="13328564" y="6805600"/>
                </a:lnTo>
                <a:lnTo>
                  <a:pt x="0" y="6805600"/>
                </a:lnTo>
                <a:lnTo>
                  <a:pt x="0" y="0"/>
                </a:lnTo>
                <a:close/>
              </a:path>
            </a:pathLst>
          </a:custGeom>
          <a:blipFill>
            <a:blip r:embed="rId7"/>
            <a:stretch>
              <a:fillRect l="0" t="0" r="0" b="0"/>
            </a:stretch>
          </a:blipFill>
        </p:spPr>
      </p:sp>
      <p:sp>
        <p:nvSpPr>
          <p:cNvPr name="TextBox 5" id="5"/>
          <p:cNvSpPr txBox="true"/>
          <p:nvPr/>
        </p:nvSpPr>
        <p:spPr>
          <a:xfrm rot="0">
            <a:off x="4268925" y="391660"/>
            <a:ext cx="9750150" cy="971550"/>
          </a:xfrm>
          <a:prstGeom prst="rect">
            <a:avLst/>
          </a:prstGeom>
        </p:spPr>
        <p:txBody>
          <a:bodyPr anchor="t" rtlCol="false" tIns="0" lIns="0" bIns="0" rIns="0">
            <a:spAutoFit/>
          </a:bodyPr>
          <a:lstStyle/>
          <a:p>
            <a:pPr algn="ctr">
              <a:lnSpc>
                <a:spcPts val="3840"/>
              </a:lnSpc>
            </a:pPr>
          </a:p>
          <a:p>
            <a:pPr algn="ctr">
              <a:lnSpc>
                <a:spcPts val="3840"/>
              </a:lnSpc>
            </a:pPr>
            <a:r>
              <a:rPr lang="en-US" sz="3200" u="sng">
                <a:solidFill>
                  <a:srgbClr val="202020"/>
                </a:solidFill>
                <a:latin typeface="Open Sans Bold"/>
              </a:rPr>
              <a:t>Scatter Plot for Specific Drug type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46586" y="-1424088"/>
            <a:ext cx="20459386" cy="15802306"/>
          </a:xfrm>
          <a:custGeom>
            <a:avLst/>
            <a:gdLst/>
            <a:ahLst/>
            <a:cxnLst/>
            <a:rect r="r" b="b" t="t" l="l"/>
            <a:pathLst>
              <a:path h="15802306" w="20459386">
                <a:moveTo>
                  <a:pt x="0" y="0"/>
                </a:moveTo>
                <a:lnTo>
                  <a:pt x="20459386" y="0"/>
                </a:lnTo>
                <a:lnTo>
                  <a:pt x="20459386" y="15802306"/>
                </a:lnTo>
                <a:lnTo>
                  <a:pt x="0" y="1580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13425" y="1363210"/>
            <a:ext cx="17261150" cy="8675382"/>
          </a:xfrm>
          <a:custGeom>
            <a:avLst/>
            <a:gdLst/>
            <a:ahLst/>
            <a:cxnLst/>
            <a:rect r="r" b="b" t="t" l="l"/>
            <a:pathLst>
              <a:path h="8675382" w="17261150">
                <a:moveTo>
                  <a:pt x="0" y="0"/>
                </a:moveTo>
                <a:lnTo>
                  <a:pt x="17261150" y="0"/>
                </a:lnTo>
                <a:lnTo>
                  <a:pt x="17261150" y="8675382"/>
                </a:lnTo>
                <a:lnTo>
                  <a:pt x="0" y="8675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0" y="376298"/>
            <a:ext cx="10780803" cy="9662294"/>
          </a:xfrm>
          <a:custGeom>
            <a:avLst/>
            <a:gdLst/>
            <a:ahLst/>
            <a:cxnLst/>
            <a:rect r="r" b="b" t="t" l="l"/>
            <a:pathLst>
              <a:path h="9662294" w="10780803">
                <a:moveTo>
                  <a:pt x="0" y="0"/>
                </a:moveTo>
                <a:lnTo>
                  <a:pt x="10780803" y="0"/>
                </a:lnTo>
                <a:lnTo>
                  <a:pt x="10780803" y="9662294"/>
                </a:lnTo>
                <a:lnTo>
                  <a:pt x="0" y="9662294"/>
                </a:lnTo>
                <a:lnTo>
                  <a:pt x="0" y="0"/>
                </a:lnTo>
                <a:close/>
              </a:path>
            </a:pathLst>
          </a:custGeom>
          <a:blipFill>
            <a:blip r:embed="rId7"/>
            <a:stretch>
              <a:fillRect l="0" t="0" r="0" b="0"/>
            </a:stretch>
          </a:blipFill>
        </p:spPr>
      </p:sp>
      <p:sp>
        <p:nvSpPr>
          <p:cNvPr name="TextBox 5" id="5"/>
          <p:cNvSpPr txBox="true"/>
          <p:nvPr/>
        </p:nvSpPr>
        <p:spPr>
          <a:xfrm rot="0">
            <a:off x="10780803" y="4579686"/>
            <a:ext cx="7803477" cy="388787"/>
          </a:xfrm>
          <a:prstGeom prst="rect">
            <a:avLst/>
          </a:prstGeom>
        </p:spPr>
        <p:txBody>
          <a:bodyPr anchor="t" rtlCol="false" tIns="0" lIns="0" bIns="0" rIns="0">
            <a:spAutoFit/>
          </a:bodyPr>
          <a:lstStyle/>
          <a:p>
            <a:pPr algn="ctr">
              <a:lnSpc>
                <a:spcPts val="3073"/>
              </a:lnSpc>
            </a:pPr>
            <a:r>
              <a:rPr lang="en-US" sz="2561" u="sng">
                <a:solidFill>
                  <a:srgbClr val="202020"/>
                </a:solidFill>
                <a:latin typeface="Open Sans Bold"/>
              </a:rPr>
              <a:t>Box Plot of Pre-Processed Data features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46586" y="-1424088"/>
            <a:ext cx="20459386" cy="15802306"/>
          </a:xfrm>
          <a:custGeom>
            <a:avLst/>
            <a:gdLst/>
            <a:ahLst/>
            <a:cxnLst/>
            <a:rect r="r" b="b" t="t" l="l"/>
            <a:pathLst>
              <a:path h="15802306" w="20459386">
                <a:moveTo>
                  <a:pt x="0" y="0"/>
                </a:moveTo>
                <a:lnTo>
                  <a:pt x="20459386" y="0"/>
                </a:lnTo>
                <a:lnTo>
                  <a:pt x="20459386" y="15802306"/>
                </a:lnTo>
                <a:lnTo>
                  <a:pt x="0" y="1580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3425" y="1363210"/>
            <a:ext cx="17261150" cy="8675382"/>
          </a:xfrm>
          <a:custGeom>
            <a:avLst/>
            <a:gdLst/>
            <a:ahLst/>
            <a:cxnLst/>
            <a:rect r="r" b="b" t="t" l="l"/>
            <a:pathLst>
              <a:path h="8675382" w="17261150">
                <a:moveTo>
                  <a:pt x="0" y="0"/>
                </a:moveTo>
                <a:lnTo>
                  <a:pt x="17261150" y="0"/>
                </a:lnTo>
                <a:lnTo>
                  <a:pt x="17261150" y="8675382"/>
                </a:lnTo>
                <a:lnTo>
                  <a:pt x="0" y="8675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4092" y="1363210"/>
            <a:ext cx="10744983" cy="8715375"/>
          </a:xfrm>
          <a:custGeom>
            <a:avLst/>
            <a:gdLst/>
            <a:ahLst/>
            <a:cxnLst/>
            <a:rect r="r" b="b" t="t" l="l"/>
            <a:pathLst>
              <a:path h="8715375" w="10744983">
                <a:moveTo>
                  <a:pt x="0" y="0"/>
                </a:moveTo>
                <a:lnTo>
                  <a:pt x="10744983" y="0"/>
                </a:lnTo>
                <a:lnTo>
                  <a:pt x="10744983" y="8715375"/>
                </a:lnTo>
                <a:lnTo>
                  <a:pt x="0" y="8715375"/>
                </a:lnTo>
                <a:lnTo>
                  <a:pt x="0" y="0"/>
                </a:lnTo>
                <a:close/>
              </a:path>
            </a:pathLst>
          </a:custGeom>
          <a:blipFill>
            <a:blip r:embed="rId6"/>
            <a:stretch>
              <a:fillRect l="0" t="0" r="0" b="0"/>
            </a:stretch>
          </a:blipFill>
        </p:spPr>
      </p:sp>
      <p:sp>
        <p:nvSpPr>
          <p:cNvPr name="TextBox 5" id="5"/>
          <p:cNvSpPr txBox="true"/>
          <p:nvPr/>
        </p:nvSpPr>
        <p:spPr>
          <a:xfrm rot="0">
            <a:off x="4268925" y="542925"/>
            <a:ext cx="9750150" cy="485775"/>
          </a:xfrm>
          <a:prstGeom prst="rect">
            <a:avLst/>
          </a:prstGeom>
        </p:spPr>
        <p:txBody>
          <a:bodyPr anchor="t" rtlCol="false" tIns="0" lIns="0" bIns="0" rIns="0">
            <a:spAutoFit/>
          </a:bodyPr>
          <a:lstStyle/>
          <a:p>
            <a:pPr algn="ctr">
              <a:lnSpc>
                <a:spcPts val="3840"/>
              </a:lnSpc>
            </a:pPr>
            <a:r>
              <a:rPr lang="en-US" sz="3200" u="sng">
                <a:solidFill>
                  <a:srgbClr val="202020"/>
                </a:solidFill>
                <a:latin typeface="Open Sans Bold"/>
              </a:rPr>
              <a:t>Correlation Matrice of personal traits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46586" y="-1424088"/>
            <a:ext cx="20459386" cy="15802306"/>
          </a:xfrm>
          <a:custGeom>
            <a:avLst/>
            <a:gdLst/>
            <a:ahLst/>
            <a:cxnLst/>
            <a:rect r="r" b="b" t="t" l="l"/>
            <a:pathLst>
              <a:path h="15802306" w="20459386">
                <a:moveTo>
                  <a:pt x="0" y="0"/>
                </a:moveTo>
                <a:lnTo>
                  <a:pt x="20459386" y="0"/>
                </a:lnTo>
                <a:lnTo>
                  <a:pt x="20459386" y="15802306"/>
                </a:lnTo>
                <a:lnTo>
                  <a:pt x="0" y="1580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3425" y="1363210"/>
            <a:ext cx="17261150" cy="8675382"/>
          </a:xfrm>
          <a:custGeom>
            <a:avLst/>
            <a:gdLst/>
            <a:ahLst/>
            <a:cxnLst/>
            <a:rect r="r" b="b" t="t" l="l"/>
            <a:pathLst>
              <a:path h="8675382" w="17261150">
                <a:moveTo>
                  <a:pt x="0" y="0"/>
                </a:moveTo>
                <a:lnTo>
                  <a:pt x="17261150" y="0"/>
                </a:lnTo>
                <a:lnTo>
                  <a:pt x="17261150" y="8675382"/>
                </a:lnTo>
                <a:lnTo>
                  <a:pt x="0" y="8675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2899" y="119779"/>
            <a:ext cx="11669273" cy="10047441"/>
          </a:xfrm>
          <a:custGeom>
            <a:avLst/>
            <a:gdLst/>
            <a:ahLst/>
            <a:cxnLst/>
            <a:rect r="r" b="b" t="t" l="l"/>
            <a:pathLst>
              <a:path h="10047441" w="11669273">
                <a:moveTo>
                  <a:pt x="0" y="0"/>
                </a:moveTo>
                <a:lnTo>
                  <a:pt x="11669272" y="0"/>
                </a:lnTo>
                <a:lnTo>
                  <a:pt x="11669272" y="10047442"/>
                </a:lnTo>
                <a:lnTo>
                  <a:pt x="0" y="10047442"/>
                </a:lnTo>
                <a:lnTo>
                  <a:pt x="0" y="0"/>
                </a:lnTo>
                <a:close/>
              </a:path>
            </a:pathLst>
          </a:custGeom>
          <a:blipFill>
            <a:blip r:embed="rId6"/>
            <a:stretch>
              <a:fillRect l="0" t="0" r="0" b="0"/>
            </a:stretch>
          </a:blipFill>
        </p:spPr>
      </p:sp>
      <p:sp>
        <p:nvSpPr>
          <p:cNvPr name="TextBox 5" id="5"/>
          <p:cNvSpPr txBox="true"/>
          <p:nvPr/>
        </p:nvSpPr>
        <p:spPr>
          <a:xfrm rot="0">
            <a:off x="11614342" y="4171950"/>
            <a:ext cx="6673658" cy="971550"/>
          </a:xfrm>
          <a:prstGeom prst="rect">
            <a:avLst/>
          </a:prstGeom>
        </p:spPr>
        <p:txBody>
          <a:bodyPr anchor="t" rtlCol="false" tIns="0" lIns="0" bIns="0" rIns="0">
            <a:spAutoFit/>
          </a:bodyPr>
          <a:lstStyle/>
          <a:p>
            <a:pPr algn="ctr">
              <a:lnSpc>
                <a:spcPts val="3840"/>
              </a:lnSpc>
            </a:pPr>
            <a:r>
              <a:rPr lang="en-US" sz="3200" u="sng">
                <a:solidFill>
                  <a:srgbClr val="202020"/>
                </a:solidFill>
                <a:latin typeface="Open Sans Bold"/>
              </a:rPr>
              <a:t>Correlation Matrice of drugs types and personal traits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46586" y="-1424088"/>
            <a:ext cx="20459386" cy="15802306"/>
          </a:xfrm>
          <a:custGeom>
            <a:avLst/>
            <a:gdLst/>
            <a:ahLst/>
            <a:cxnLst/>
            <a:rect r="r" b="b" t="t" l="l"/>
            <a:pathLst>
              <a:path h="15802306" w="20459386">
                <a:moveTo>
                  <a:pt x="0" y="0"/>
                </a:moveTo>
                <a:lnTo>
                  <a:pt x="20459386" y="0"/>
                </a:lnTo>
                <a:lnTo>
                  <a:pt x="20459386" y="15802306"/>
                </a:lnTo>
                <a:lnTo>
                  <a:pt x="0" y="1580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3425" y="1363210"/>
            <a:ext cx="17261150" cy="8675382"/>
          </a:xfrm>
          <a:custGeom>
            <a:avLst/>
            <a:gdLst/>
            <a:ahLst/>
            <a:cxnLst/>
            <a:rect r="r" b="b" t="t" l="l"/>
            <a:pathLst>
              <a:path h="8675382" w="17261150">
                <a:moveTo>
                  <a:pt x="0" y="0"/>
                </a:moveTo>
                <a:lnTo>
                  <a:pt x="17261150" y="0"/>
                </a:lnTo>
                <a:lnTo>
                  <a:pt x="17261150" y="8675382"/>
                </a:lnTo>
                <a:lnTo>
                  <a:pt x="0" y="8675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13425" y="1363210"/>
            <a:ext cx="16193764" cy="9886032"/>
          </a:xfrm>
          <a:custGeom>
            <a:avLst/>
            <a:gdLst/>
            <a:ahLst/>
            <a:cxnLst/>
            <a:rect r="r" b="b" t="t" l="l"/>
            <a:pathLst>
              <a:path h="9886032" w="16193764">
                <a:moveTo>
                  <a:pt x="0" y="0"/>
                </a:moveTo>
                <a:lnTo>
                  <a:pt x="16193764" y="0"/>
                </a:lnTo>
                <a:lnTo>
                  <a:pt x="16193764" y="9886032"/>
                </a:lnTo>
                <a:lnTo>
                  <a:pt x="0" y="9886032"/>
                </a:lnTo>
                <a:lnTo>
                  <a:pt x="0" y="0"/>
                </a:lnTo>
                <a:close/>
              </a:path>
            </a:pathLst>
          </a:custGeom>
          <a:blipFill>
            <a:blip r:embed="rId6"/>
            <a:stretch>
              <a:fillRect l="0" t="0" r="0" b="0"/>
            </a:stretch>
          </a:blipFill>
        </p:spPr>
      </p:sp>
      <p:sp>
        <p:nvSpPr>
          <p:cNvPr name="TextBox 5" id="5"/>
          <p:cNvSpPr txBox="true"/>
          <p:nvPr/>
        </p:nvSpPr>
        <p:spPr>
          <a:xfrm rot="0">
            <a:off x="4268925" y="542925"/>
            <a:ext cx="9750150" cy="485775"/>
          </a:xfrm>
          <a:prstGeom prst="rect">
            <a:avLst/>
          </a:prstGeom>
        </p:spPr>
        <p:txBody>
          <a:bodyPr anchor="t" rtlCol="false" tIns="0" lIns="0" bIns="0" rIns="0">
            <a:spAutoFit/>
          </a:bodyPr>
          <a:lstStyle/>
          <a:p>
            <a:pPr algn="ctr">
              <a:lnSpc>
                <a:spcPts val="3840"/>
              </a:lnSpc>
            </a:pPr>
            <a:r>
              <a:rPr lang="en-US" sz="3200" u="sng">
                <a:solidFill>
                  <a:srgbClr val="202020"/>
                </a:solidFill>
                <a:latin typeface="Open Sans Bold"/>
              </a:rPr>
              <a:t>Heatmap of all features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46586" y="-1424088"/>
            <a:ext cx="20459386" cy="15802306"/>
          </a:xfrm>
          <a:custGeom>
            <a:avLst/>
            <a:gdLst/>
            <a:ahLst/>
            <a:cxnLst/>
            <a:rect r="r" b="b" t="t" l="l"/>
            <a:pathLst>
              <a:path h="15802306" w="20459386">
                <a:moveTo>
                  <a:pt x="0" y="0"/>
                </a:moveTo>
                <a:lnTo>
                  <a:pt x="20459386" y="0"/>
                </a:lnTo>
                <a:lnTo>
                  <a:pt x="20459386" y="15802306"/>
                </a:lnTo>
                <a:lnTo>
                  <a:pt x="0" y="1580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3425" y="1363210"/>
            <a:ext cx="17261150" cy="8675382"/>
          </a:xfrm>
          <a:custGeom>
            <a:avLst/>
            <a:gdLst/>
            <a:ahLst/>
            <a:cxnLst/>
            <a:rect r="r" b="b" t="t" l="l"/>
            <a:pathLst>
              <a:path h="8675382" w="17261150">
                <a:moveTo>
                  <a:pt x="0" y="0"/>
                </a:moveTo>
                <a:lnTo>
                  <a:pt x="17261150" y="0"/>
                </a:lnTo>
                <a:lnTo>
                  <a:pt x="17261150" y="8675382"/>
                </a:lnTo>
                <a:lnTo>
                  <a:pt x="0" y="8675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23523" y="255204"/>
            <a:ext cx="10951052" cy="9934713"/>
          </a:xfrm>
          <a:custGeom>
            <a:avLst/>
            <a:gdLst/>
            <a:ahLst/>
            <a:cxnLst/>
            <a:rect r="r" b="b" t="t" l="l"/>
            <a:pathLst>
              <a:path h="9934713" w="10951052">
                <a:moveTo>
                  <a:pt x="0" y="0"/>
                </a:moveTo>
                <a:lnTo>
                  <a:pt x="10951052" y="0"/>
                </a:lnTo>
                <a:lnTo>
                  <a:pt x="10951052" y="9934713"/>
                </a:lnTo>
                <a:lnTo>
                  <a:pt x="0" y="9934713"/>
                </a:lnTo>
                <a:lnTo>
                  <a:pt x="0" y="0"/>
                </a:lnTo>
                <a:close/>
              </a:path>
            </a:pathLst>
          </a:custGeom>
          <a:blipFill>
            <a:blip r:embed="rId6"/>
            <a:stretch>
              <a:fillRect l="0" t="0" r="0" b="0"/>
            </a:stretch>
          </a:blipFill>
        </p:spPr>
      </p:sp>
      <p:sp>
        <p:nvSpPr>
          <p:cNvPr name="TextBox 5" id="5"/>
          <p:cNvSpPr txBox="true"/>
          <p:nvPr/>
        </p:nvSpPr>
        <p:spPr>
          <a:xfrm rot="0">
            <a:off x="777811" y="3573107"/>
            <a:ext cx="5640150" cy="1943100"/>
          </a:xfrm>
          <a:prstGeom prst="rect">
            <a:avLst/>
          </a:prstGeom>
        </p:spPr>
        <p:txBody>
          <a:bodyPr anchor="t" rtlCol="false" tIns="0" lIns="0" bIns="0" rIns="0">
            <a:spAutoFit/>
          </a:bodyPr>
          <a:lstStyle/>
          <a:p>
            <a:pPr algn="ctr">
              <a:lnSpc>
                <a:spcPts val="3840"/>
              </a:lnSpc>
            </a:pPr>
            <a:r>
              <a:rPr lang="en-US" sz="3200" u="sng">
                <a:solidFill>
                  <a:srgbClr val="202020"/>
                </a:solidFill>
                <a:latin typeface="Open Sans Bold"/>
              </a:rPr>
              <a:t>Function that returns a plot of Users vs Non-Users of all drugs each on it’s own plot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46586" y="-1424088"/>
            <a:ext cx="20459386" cy="15802306"/>
          </a:xfrm>
          <a:custGeom>
            <a:avLst/>
            <a:gdLst/>
            <a:ahLst/>
            <a:cxnLst/>
            <a:rect r="r" b="b" t="t" l="l"/>
            <a:pathLst>
              <a:path h="15802306" w="20459386">
                <a:moveTo>
                  <a:pt x="0" y="0"/>
                </a:moveTo>
                <a:lnTo>
                  <a:pt x="20459386" y="0"/>
                </a:lnTo>
                <a:lnTo>
                  <a:pt x="20459386" y="15802306"/>
                </a:lnTo>
                <a:lnTo>
                  <a:pt x="0" y="1580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3425" y="1363210"/>
            <a:ext cx="17261150" cy="8675382"/>
          </a:xfrm>
          <a:custGeom>
            <a:avLst/>
            <a:gdLst/>
            <a:ahLst/>
            <a:cxnLst/>
            <a:rect r="r" b="b" t="t" l="l"/>
            <a:pathLst>
              <a:path h="8675382" w="17261150">
                <a:moveTo>
                  <a:pt x="0" y="0"/>
                </a:moveTo>
                <a:lnTo>
                  <a:pt x="17261150" y="0"/>
                </a:lnTo>
                <a:lnTo>
                  <a:pt x="17261150" y="8675382"/>
                </a:lnTo>
                <a:lnTo>
                  <a:pt x="0" y="8675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749518" y="1952067"/>
            <a:ext cx="11328301" cy="7209248"/>
          </a:xfrm>
          <a:custGeom>
            <a:avLst/>
            <a:gdLst/>
            <a:ahLst/>
            <a:cxnLst/>
            <a:rect r="r" b="b" t="t" l="l"/>
            <a:pathLst>
              <a:path h="7209248" w="11328301">
                <a:moveTo>
                  <a:pt x="0" y="0"/>
                </a:moveTo>
                <a:lnTo>
                  <a:pt x="11328300" y="0"/>
                </a:lnTo>
                <a:lnTo>
                  <a:pt x="11328300" y="7209247"/>
                </a:lnTo>
                <a:lnTo>
                  <a:pt x="0" y="7209247"/>
                </a:lnTo>
                <a:lnTo>
                  <a:pt x="0" y="0"/>
                </a:lnTo>
                <a:close/>
              </a:path>
            </a:pathLst>
          </a:custGeom>
          <a:blipFill>
            <a:blip r:embed="rId6"/>
            <a:stretch>
              <a:fillRect l="-2083" t="0" r="-2083" b="0"/>
            </a:stretch>
          </a:blipFill>
        </p:spPr>
      </p:sp>
      <p:sp>
        <p:nvSpPr>
          <p:cNvPr name="TextBox 5" id="5"/>
          <p:cNvSpPr txBox="true"/>
          <p:nvPr/>
        </p:nvSpPr>
        <p:spPr>
          <a:xfrm rot="0">
            <a:off x="4268925" y="391660"/>
            <a:ext cx="9750150" cy="971550"/>
          </a:xfrm>
          <a:prstGeom prst="rect">
            <a:avLst/>
          </a:prstGeom>
        </p:spPr>
        <p:txBody>
          <a:bodyPr anchor="t" rtlCol="false" tIns="0" lIns="0" bIns="0" rIns="0">
            <a:spAutoFit/>
          </a:bodyPr>
          <a:lstStyle/>
          <a:p>
            <a:pPr algn="ctr">
              <a:lnSpc>
                <a:spcPts val="3840"/>
              </a:lnSpc>
            </a:pPr>
            <a:r>
              <a:rPr lang="en-US" sz="3200" u="sng">
                <a:solidFill>
                  <a:srgbClr val="202020"/>
                </a:solidFill>
                <a:latin typeface="Open Sans Bold"/>
              </a:rPr>
              <a:t>Function that returns a plot of Users vs Non-Users of a chosen drug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46586" y="-1424088"/>
            <a:ext cx="20459386" cy="15802306"/>
          </a:xfrm>
          <a:custGeom>
            <a:avLst/>
            <a:gdLst/>
            <a:ahLst/>
            <a:cxnLst/>
            <a:rect r="r" b="b" t="t" l="l"/>
            <a:pathLst>
              <a:path h="15802306" w="20459386">
                <a:moveTo>
                  <a:pt x="0" y="0"/>
                </a:moveTo>
                <a:lnTo>
                  <a:pt x="20459386" y="0"/>
                </a:lnTo>
                <a:lnTo>
                  <a:pt x="20459386" y="15802306"/>
                </a:lnTo>
                <a:lnTo>
                  <a:pt x="0" y="1580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3425" y="1363210"/>
            <a:ext cx="17261150" cy="8675382"/>
          </a:xfrm>
          <a:custGeom>
            <a:avLst/>
            <a:gdLst/>
            <a:ahLst/>
            <a:cxnLst/>
            <a:rect r="r" b="b" t="t" l="l"/>
            <a:pathLst>
              <a:path h="8675382" w="17261150">
                <a:moveTo>
                  <a:pt x="0" y="0"/>
                </a:moveTo>
                <a:lnTo>
                  <a:pt x="17261150" y="0"/>
                </a:lnTo>
                <a:lnTo>
                  <a:pt x="17261150" y="8675382"/>
                </a:lnTo>
                <a:lnTo>
                  <a:pt x="0" y="8675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13425" y="1610616"/>
            <a:ext cx="16906510" cy="8180569"/>
          </a:xfrm>
          <a:custGeom>
            <a:avLst/>
            <a:gdLst/>
            <a:ahLst/>
            <a:cxnLst/>
            <a:rect r="r" b="b" t="t" l="l"/>
            <a:pathLst>
              <a:path h="8180569" w="16906510">
                <a:moveTo>
                  <a:pt x="0" y="0"/>
                </a:moveTo>
                <a:lnTo>
                  <a:pt x="16906510" y="0"/>
                </a:lnTo>
                <a:lnTo>
                  <a:pt x="16906510" y="8180570"/>
                </a:lnTo>
                <a:lnTo>
                  <a:pt x="0" y="8180570"/>
                </a:lnTo>
                <a:lnTo>
                  <a:pt x="0" y="0"/>
                </a:lnTo>
                <a:close/>
              </a:path>
            </a:pathLst>
          </a:custGeom>
          <a:blipFill>
            <a:blip r:embed="rId6"/>
            <a:stretch>
              <a:fillRect l="0" t="0" r="0" b="0"/>
            </a:stretch>
          </a:blipFill>
        </p:spPr>
      </p:sp>
      <p:sp>
        <p:nvSpPr>
          <p:cNvPr name="TextBox 5" id="5"/>
          <p:cNvSpPr txBox="true"/>
          <p:nvPr/>
        </p:nvSpPr>
        <p:spPr>
          <a:xfrm rot="0">
            <a:off x="4268925" y="391660"/>
            <a:ext cx="9750150" cy="971550"/>
          </a:xfrm>
          <a:prstGeom prst="rect">
            <a:avLst/>
          </a:prstGeom>
        </p:spPr>
        <p:txBody>
          <a:bodyPr anchor="t" rtlCol="false" tIns="0" lIns="0" bIns="0" rIns="0">
            <a:spAutoFit/>
          </a:bodyPr>
          <a:lstStyle/>
          <a:p>
            <a:pPr algn="ctr">
              <a:lnSpc>
                <a:spcPts val="3840"/>
              </a:lnSpc>
            </a:pPr>
          </a:p>
          <a:p>
            <a:pPr algn="ctr">
              <a:lnSpc>
                <a:spcPts val="3840"/>
              </a:lnSpc>
            </a:pPr>
            <a:r>
              <a:rPr lang="en-US" sz="3200" u="sng">
                <a:solidFill>
                  <a:srgbClr val="202020"/>
                </a:solidFill>
                <a:latin typeface="Open Sans Bold"/>
              </a:rPr>
              <a:t>User vs Non-Users Counts for Different Drugs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207711" y="-934552"/>
            <a:ext cx="19865392" cy="16922667"/>
          </a:xfrm>
          <a:custGeom>
            <a:avLst/>
            <a:gdLst/>
            <a:ahLst/>
            <a:cxnLst/>
            <a:rect r="r" b="b" t="t" l="l"/>
            <a:pathLst>
              <a:path h="16922667" w="19865392">
                <a:moveTo>
                  <a:pt x="0" y="0"/>
                </a:moveTo>
                <a:lnTo>
                  <a:pt x="19865392" y="0"/>
                </a:lnTo>
                <a:lnTo>
                  <a:pt x="19865392" y="16922667"/>
                </a:lnTo>
                <a:lnTo>
                  <a:pt x="0" y="169226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84724" y="396968"/>
            <a:ext cx="17870353" cy="9538529"/>
          </a:xfrm>
          <a:custGeom>
            <a:avLst/>
            <a:gdLst/>
            <a:ahLst/>
            <a:cxnLst/>
            <a:rect r="r" b="b" t="t" l="l"/>
            <a:pathLst>
              <a:path h="9538529" w="17870353">
                <a:moveTo>
                  <a:pt x="0" y="0"/>
                </a:moveTo>
                <a:lnTo>
                  <a:pt x="17870353" y="0"/>
                </a:lnTo>
                <a:lnTo>
                  <a:pt x="17870353" y="9538529"/>
                </a:lnTo>
                <a:lnTo>
                  <a:pt x="0" y="95385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531425" y="981475"/>
            <a:ext cx="15225150" cy="914400"/>
          </a:xfrm>
          <a:prstGeom prst="rect">
            <a:avLst/>
          </a:prstGeom>
        </p:spPr>
        <p:txBody>
          <a:bodyPr anchor="t" rtlCol="false" tIns="0" lIns="0" bIns="0" rIns="0">
            <a:spAutoFit/>
          </a:bodyPr>
          <a:lstStyle/>
          <a:p>
            <a:pPr algn="ctr">
              <a:lnSpc>
                <a:spcPts val="7200"/>
              </a:lnSpc>
            </a:pPr>
            <a:r>
              <a:rPr lang="en-US" sz="6000" u="sng">
                <a:solidFill>
                  <a:srgbClr val="618968"/>
                </a:solidFill>
                <a:latin typeface="Open Sans Bold"/>
              </a:rPr>
              <a:t>Table of contents</a:t>
            </a:r>
          </a:p>
        </p:txBody>
      </p:sp>
      <p:sp>
        <p:nvSpPr>
          <p:cNvPr name="TextBox 5" id="5"/>
          <p:cNvSpPr txBox="true"/>
          <p:nvPr/>
        </p:nvSpPr>
        <p:spPr>
          <a:xfrm rot="0">
            <a:off x="3102225" y="2521090"/>
            <a:ext cx="1286550" cy="914400"/>
          </a:xfrm>
          <a:prstGeom prst="rect">
            <a:avLst/>
          </a:prstGeom>
        </p:spPr>
        <p:txBody>
          <a:bodyPr anchor="t" rtlCol="false" tIns="0" lIns="0" bIns="0" rIns="0">
            <a:spAutoFit/>
          </a:bodyPr>
          <a:lstStyle/>
          <a:p>
            <a:pPr algn="ctr">
              <a:lnSpc>
                <a:spcPts val="7200"/>
              </a:lnSpc>
            </a:pPr>
            <a:r>
              <a:rPr lang="en-US" sz="6000" u="sng">
                <a:solidFill>
                  <a:srgbClr val="F60505"/>
                </a:solidFill>
                <a:latin typeface="Open Sans Bold"/>
              </a:rPr>
              <a:t>01</a:t>
            </a:r>
          </a:p>
        </p:txBody>
      </p:sp>
      <p:sp>
        <p:nvSpPr>
          <p:cNvPr name="TextBox 6" id="6"/>
          <p:cNvSpPr txBox="true"/>
          <p:nvPr/>
        </p:nvSpPr>
        <p:spPr>
          <a:xfrm rot="0">
            <a:off x="3102225" y="6428492"/>
            <a:ext cx="1286550" cy="914400"/>
          </a:xfrm>
          <a:prstGeom prst="rect">
            <a:avLst/>
          </a:prstGeom>
        </p:spPr>
        <p:txBody>
          <a:bodyPr anchor="t" rtlCol="false" tIns="0" lIns="0" bIns="0" rIns="0">
            <a:spAutoFit/>
          </a:bodyPr>
          <a:lstStyle/>
          <a:p>
            <a:pPr algn="ctr">
              <a:lnSpc>
                <a:spcPts val="7200"/>
              </a:lnSpc>
            </a:pPr>
            <a:r>
              <a:rPr lang="en-US" sz="6000" u="sng">
                <a:solidFill>
                  <a:srgbClr val="F60505"/>
                </a:solidFill>
                <a:latin typeface="Open Sans Bold"/>
              </a:rPr>
              <a:t>04</a:t>
            </a:r>
          </a:p>
        </p:txBody>
      </p:sp>
      <p:sp>
        <p:nvSpPr>
          <p:cNvPr name="TextBox 7" id="7"/>
          <p:cNvSpPr txBox="true"/>
          <p:nvPr/>
        </p:nvSpPr>
        <p:spPr>
          <a:xfrm rot="0">
            <a:off x="8500767" y="2521090"/>
            <a:ext cx="1286550" cy="914400"/>
          </a:xfrm>
          <a:prstGeom prst="rect">
            <a:avLst/>
          </a:prstGeom>
        </p:spPr>
        <p:txBody>
          <a:bodyPr anchor="t" rtlCol="false" tIns="0" lIns="0" bIns="0" rIns="0">
            <a:spAutoFit/>
          </a:bodyPr>
          <a:lstStyle/>
          <a:p>
            <a:pPr algn="ctr">
              <a:lnSpc>
                <a:spcPts val="7200"/>
              </a:lnSpc>
            </a:pPr>
            <a:r>
              <a:rPr lang="en-US" sz="6000" u="sng">
                <a:solidFill>
                  <a:srgbClr val="F60505"/>
                </a:solidFill>
                <a:latin typeface="Open Sans Bold"/>
              </a:rPr>
              <a:t>02</a:t>
            </a:r>
          </a:p>
        </p:txBody>
      </p:sp>
      <p:sp>
        <p:nvSpPr>
          <p:cNvPr name="TextBox 8" id="8"/>
          <p:cNvSpPr txBox="true"/>
          <p:nvPr/>
        </p:nvSpPr>
        <p:spPr>
          <a:xfrm rot="0">
            <a:off x="8476625" y="6428492"/>
            <a:ext cx="1286550" cy="914400"/>
          </a:xfrm>
          <a:prstGeom prst="rect">
            <a:avLst/>
          </a:prstGeom>
        </p:spPr>
        <p:txBody>
          <a:bodyPr anchor="t" rtlCol="false" tIns="0" lIns="0" bIns="0" rIns="0">
            <a:spAutoFit/>
          </a:bodyPr>
          <a:lstStyle/>
          <a:p>
            <a:pPr algn="ctr">
              <a:lnSpc>
                <a:spcPts val="7200"/>
              </a:lnSpc>
            </a:pPr>
            <a:r>
              <a:rPr lang="en-US" sz="6000" u="sng">
                <a:solidFill>
                  <a:srgbClr val="F60505"/>
                </a:solidFill>
                <a:latin typeface="Open Sans Bold"/>
              </a:rPr>
              <a:t>05</a:t>
            </a:r>
          </a:p>
        </p:txBody>
      </p:sp>
      <p:sp>
        <p:nvSpPr>
          <p:cNvPr name="TextBox 9" id="9"/>
          <p:cNvSpPr txBox="true"/>
          <p:nvPr/>
        </p:nvSpPr>
        <p:spPr>
          <a:xfrm rot="0">
            <a:off x="13899323" y="2521090"/>
            <a:ext cx="1286550" cy="914400"/>
          </a:xfrm>
          <a:prstGeom prst="rect">
            <a:avLst/>
          </a:prstGeom>
        </p:spPr>
        <p:txBody>
          <a:bodyPr anchor="t" rtlCol="false" tIns="0" lIns="0" bIns="0" rIns="0">
            <a:spAutoFit/>
          </a:bodyPr>
          <a:lstStyle/>
          <a:p>
            <a:pPr algn="ctr">
              <a:lnSpc>
                <a:spcPts val="7200"/>
              </a:lnSpc>
            </a:pPr>
            <a:r>
              <a:rPr lang="en-US" sz="6000" u="sng">
                <a:solidFill>
                  <a:srgbClr val="F60505"/>
                </a:solidFill>
                <a:latin typeface="Open Sans Bold"/>
              </a:rPr>
              <a:t>03</a:t>
            </a:r>
          </a:p>
        </p:txBody>
      </p:sp>
      <p:sp>
        <p:nvSpPr>
          <p:cNvPr name="TextBox 10" id="10"/>
          <p:cNvSpPr txBox="true"/>
          <p:nvPr/>
        </p:nvSpPr>
        <p:spPr>
          <a:xfrm rot="0">
            <a:off x="13849400" y="6428492"/>
            <a:ext cx="1286550" cy="914400"/>
          </a:xfrm>
          <a:prstGeom prst="rect">
            <a:avLst/>
          </a:prstGeom>
        </p:spPr>
        <p:txBody>
          <a:bodyPr anchor="t" rtlCol="false" tIns="0" lIns="0" bIns="0" rIns="0">
            <a:spAutoFit/>
          </a:bodyPr>
          <a:lstStyle/>
          <a:p>
            <a:pPr algn="ctr">
              <a:lnSpc>
                <a:spcPts val="7200"/>
              </a:lnSpc>
            </a:pPr>
            <a:r>
              <a:rPr lang="en-US" sz="6000" u="sng">
                <a:solidFill>
                  <a:srgbClr val="F60505"/>
                </a:solidFill>
                <a:latin typeface="Open Sans Bold"/>
              </a:rPr>
              <a:t>06</a:t>
            </a:r>
          </a:p>
        </p:txBody>
      </p:sp>
      <p:sp>
        <p:nvSpPr>
          <p:cNvPr name="TextBox 11" id="11"/>
          <p:cNvSpPr txBox="true"/>
          <p:nvPr/>
        </p:nvSpPr>
        <p:spPr>
          <a:xfrm rot="0">
            <a:off x="1531425" y="3579373"/>
            <a:ext cx="4428150" cy="737616"/>
          </a:xfrm>
          <a:prstGeom prst="rect">
            <a:avLst/>
          </a:prstGeom>
        </p:spPr>
        <p:txBody>
          <a:bodyPr anchor="t" rtlCol="false" tIns="0" lIns="0" bIns="0" rIns="0">
            <a:spAutoFit/>
          </a:bodyPr>
          <a:lstStyle/>
          <a:p>
            <a:pPr algn="ctr">
              <a:lnSpc>
                <a:spcPts val="6072"/>
              </a:lnSpc>
            </a:pPr>
            <a:r>
              <a:rPr lang="en-US" sz="4400">
                <a:solidFill>
                  <a:srgbClr val="202020"/>
                </a:solidFill>
                <a:latin typeface="Open Sans Medium"/>
              </a:rPr>
              <a:t>Introduction</a:t>
            </a:r>
          </a:p>
        </p:txBody>
      </p:sp>
      <p:sp>
        <p:nvSpPr>
          <p:cNvPr name="TextBox 12" id="12"/>
          <p:cNvSpPr txBox="true"/>
          <p:nvPr/>
        </p:nvSpPr>
        <p:spPr>
          <a:xfrm rot="0">
            <a:off x="6240419" y="3579373"/>
            <a:ext cx="6088106" cy="2070735"/>
          </a:xfrm>
          <a:prstGeom prst="rect">
            <a:avLst/>
          </a:prstGeom>
        </p:spPr>
        <p:txBody>
          <a:bodyPr anchor="t" rtlCol="false" tIns="0" lIns="0" bIns="0" rIns="0">
            <a:spAutoFit/>
          </a:bodyPr>
          <a:lstStyle/>
          <a:p>
            <a:pPr algn="ctr">
              <a:lnSpc>
                <a:spcPts val="5519"/>
              </a:lnSpc>
            </a:pPr>
            <a:r>
              <a:rPr lang="en-US" sz="3999">
                <a:solidFill>
                  <a:srgbClr val="202020"/>
                </a:solidFill>
                <a:latin typeface="Open Sans Medium"/>
              </a:rPr>
              <a:t>Data Pre-Processing </a:t>
            </a:r>
          </a:p>
          <a:p>
            <a:pPr algn="ctr">
              <a:lnSpc>
                <a:spcPts val="5519"/>
              </a:lnSpc>
            </a:pPr>
            <a:r>
              <a:rPr lang="en-US" sz="3999">
                <a:solidFill>
                  <a:srgbClr val="202020"/>
                </a:solidFill>
                <a:latin typeface="Open Sans Medium"/>
              </a:rPr>
              <a:t>and </a:t>
            </a:r>
          </a:p>
          <a:p>
            <a:pPr algn="ctr">
              <a:lnSpc>
                <a:spcPts val="5519"/>
              </a:lnSpc>
            </a:pPr>
            <a:r>
              <a:rPr lang="en-US" sz="3999">
                <a:solidFill>
                  <a:srgbClr val="202020"/>
                </a:solidFill>
                <a:latin typeface="Open Sans Medium"/>
              </a:rPr>
              <a:t>Data visualisation</a:t>
            </a:r>
          </a:p>
        </p:txBody>
      </p:sp>
      <p:sp>
        <p:nvSpPr>
          <p:cNvPr name="TextBox 13" id="13"/>
          <p:cNvSpPr txBox="true"/>
          <p:nvPr/>
        </p:nvSpPr>
        <p:spPr>
          <a:xfrm rot="0">
            <a:off x="12328525" y="3579373"/>
            <a:ext cx="4428150" cy="737616"/>
          </a:xfrm>
          <a:prstGeom prst="rect">
            <a:avLst/>
          </a:prstGeom>
        </p:spPr>
        <p:txBody>
          <a:bodyPr anchor="t" rtlCol="false" tIns="0" lIns="0" bIns="0" rIns="0">
            <a:spAutoFit/>
          </a:bodyPr>
          <a:lstStyle/>
          <a:p>
            <a:pPr algn="ctr">
              <a:lnSpc>
                <a:spcPts val="6072"/>
              </a:lnSpc>
            </a:pPr>
            <a:r>
              <a:rPr lang="en-US" sz="4400">
                <a:solidFill>
                  <a:srgbClr val="202020"/>
                </a:solidFill>
                <a:latin typeface="Open Sans Medium"/>
              </a:rPr>
              <a:t>Modeling</a:t>
            </a:r>
          </a:p>
        </p:txBody>
      </p:sp>
      <p:sp>
        <p:nvSpPr>
          <p:cNvPr name="TextBox 14" id="14"/>
          <p:cNvSpPr txBox="true"/>
          <p:nvPr/>
        </p:nvSpPr>
        <p:spPr>
          <a:xfrm rot="0">
            <a:off x="1530275" y="7597400"/>
            <a:ext cx="4428150" cy="737616"/>
          </a:xfrm>
          <a:prstGeom prst="rect">
            <a:avLst/>
          </a:prstGeom>
        </p:spPr>
        <p:txBody>
          <a:bodyPr anchor="t" rtlCol="false" tIns="0" lIns="0" bIns="0" rIns="0">
            <a:spAutoFit/>
          </a:bodyPr>
          <a:lstStyle/>
          <a:p>
            <a:pPr algn="ctr">
              <a:lnSpc>
                <a:spcPts val="6072"/>
              </a:lnSpc>
            </a:pPr>
            <a:r>
              <a:rPr lang="en-US" sz="4400">
                <a:solidFill>
                  <a:srgbClr val="202020"/>
                </a:solidFill>
                <a:latin typeface="Open Sans Medium"/>
              </a:rPr>
              <a:t>Bonus touch</a:t>
            </a:r>
          </a:p>
        </p:txBody>
      </p:sp>
      <p:sp>
        <p:nvSpPr>
          <p:cNvPr name="TextBox 15" id="15"/>
          <p:cNvSpPr txBox="true"/>
          <p:nvPr/>
        </p:nvSpPr>
        <p:spPr>
          <a:xfrm rot="0">
            <a:off x="6905825" y="7597400"/>
            <a:ext cx="4428150" cy="737616"/>
          </a:xfrm>
          <a:prstGeom prst="rect">
            <a:avLst/>
          </a:prstGeom>
        </p:spPr>
        <p:txBody>
          <a:bodyPr anchor="t" rtlCol="false" tIns="0" lIns="0" bIns="0" rIns="0">
            <a:spAutoFit/>
          </a:bodyPr>
          <a:lstStyle/>
          <a:p>
            <a:pPr algn="ctr">
              <a:lnSpc>
                <a:spcPts val="6072"/>
              </a:lnSpc>
            </a:pPr>
            <a:r>
              <a:rPr lang="en-US" sz="4400">
                <a:solidFill>
                  <a:srgbClr val="202020"/>
                </a:solidFill>
                <a:latin typeface="Open Sans Medium"/>
              </a:rPr>
              <a:t>API </a:t>
            </a:r>
          </a:p>
        </p:txBody>
      </p:sp>
      <p:sp>
        <p:nvSpPr>
          <p:cNvPr name="TextBox 16" id="16"/>
          <p:cNvSpPr txBox="true"/>
          <p:nvPr/>
        </p:nvSpPr>
        <p:spPr>
          <a:xfrm rot="0">
            <a:off x="12328525" y="7597400"/>
            <a:ext cx="4428150" cy="737616"/>
          </a:xfrm>
          <a:prstGeom prst="rect">
            <a:avLst/>
          </a:prstGeom>
        </p:spPr>
        <p:txBody>
          <a:bodyPr anchor="t" rtlCol="false" tIns="0" lIns="0" bIns="0" rIns="0">
            <a:spAutoFit/>
          </a:bodyPr>
          <a:lstStyle/>
          <a:p>
            <a:pPr algn="ctr">
              <a:lnSpc>
                <a:spcPts val="6072"/>
              </a:lnSpc>
            </a:pPr>
            <a:r>
              <a:rPr lang="en-US" sz="4400">
                <a:solidFill>
                  <a:srgbClr val="202020"/>
                </a:solidFill>
                <a:latin typeface="Open Sans Medium"/>
              </a:rPr>
              <a:t>Conclusions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46586" y="-1424088"/>
            <a:ext cx="20459386" cy="15802306"/>
          </a:xfrm>
          <a:custGeom>
            <a:avLst/>
            <a:gdLst/>
            <a:ahLst/>
            <a:cxnLst/>
            <a:rect r="r" b="b" t="t" l="l"/>
            <a:pathLst>
              <a:path h="15802306" w="20459386">
                <a:moveTo>
                  <a:pt x="0" y="0"/>
                </a:moveTo>
                <a:lnTo>
                  <a:pt x="20459386" y="0"/>
                </a:lnTo>
                <a:lnTo>
                  <a:pt x="20459386" y="15802306"/>
                </a:lnTo>
                <a:lnTo>
                  <a:pt x="0" y="1580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3425" y="1363210"/>
            <a:ext cx="17261150" cy="8675382"/>
          </a:xfrm>
          <a:custGeom>
            <a:avLst/>
            <a:gdLst/>
            <a:ahLst/>
            <a:cxnLst/>
            <a:rect r="r" b="b" t="t" l="l"/>
            <a:pathLst>
              <a:path h="8675382" w="17261150">
                <a:moveTo>
                  <a:pt x="0" y="0"/>
                </a:moveTo>
                <a:lnTo>
                  <a:pt x="17261150" y="0"/>
                </a:lnTo>
                <a:lnTo>
                  <a:pt x="17261150" y="8675382"/>
                </a:lnTo>
                <a:lnTo>
                  <a:pt x="0" y="8675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875134" y="1753356"/>
            <a:ext cx="8384166" cy="7895090"/>
          </a:xfrm>
          <a:custGeom>
            <a:avLst/>
            <a:gdLst/>
            <a:ahLst/>
            <a:cxnLst/>
            <a:rect r="r" b="b" t="t" l="l"/>
            <a:pathLst>
              <a:path h="7895090" w="8384166">
                <a:moveTo>
                  <a:pt x="0" y="0"/>
                </a:moveTo>
                <a:lnTo>
                  <a:pt x="8384166" y="0"/>
                </a:lnTo>
                <a:lnTo>
                  <a:pt x="8384166" y="7895090"/>
                </a:lnTo>
                <a:lnTo>
                  <a:pt x="0" y="7895090"/>
                </a:lnTo>
                <a:lnTo>
                  <a:pt x="0" y="0"/>
                </a:lnTo>
                <a:close/>
              </a:path>
            </a:pathLst>
          </a:custGeom>
          <a:blipFill>
            <a:blip r:embed="rId6"/>
            <a:stretch>
              <a:fillRect l="0" t="0" r="0" b="0"/>
            </a:stretch>
          </a:blipFill>
        </p:spPr>
      </p:sp>
      <p:sp>
        <p:nvSpPr>
          <p:cNvPr name="Freeform 5" id="5"/>
          <p:cNvSpPr/>
          <p:nvPr/>
        </p:nvSpPr>
        <p:spPr>
          <a:xfrm flipH="false" flipV="false" rot="0">
            <a:off x="513425" y="1753356"/>
            <a:ext cx="8106636" cy="7935067"/>
          </a:xfrm>
          <a:custGeom>
            <a:avLst/>
            <a:gdLst/>
            <a:ahLst/>
            <a:cxnLst/>
            <a:rect r="r" b="b" t="t" l="l"/>
            <a:pathLst>
              <a:path h="7935067" w="8106636">
                <a:moveTo>
                  <a:pt x="0" y="0"/>
                </a:moveTo>
                <a:lnTo>
                  <a:pt x="8106637" y="0"/>
                </a:lnTo>
                <a:lnTo>
                  <a:pt x="8106637" y="7935067"/>
                </a:lnTo>
                <a:lnTo>
                  <a:pt x="0" y="7935067"/>
                </a:lnTo>
                <a:lnTo>
                  <a:pt x="0" y="0"/>
                </a:lnTo>
                <a:close/>
              </a:path>
            </a:pathLst>
          </a:custGeom>
          <a:blipFill>
            <a:blip r:embed="rId7"/>
            <a:stretch>
              <a:fillRect l="0" t="0" r="0" b="0"/>
            </a:stretch>
          </a:blipFill>
        </p:spPr>
      </p:sp>
      <p:sp>
        <p:nvSpPr>
          <p:cNvPr name="TextBox 6" id="6"/>
          <p:cNvSpPr txBox="true"/>
          <p:nvPr/>
        </p:nvSpPr>
        <p:spPr>
          <a:xfrm rot="0">
            <a:off x="4268925" y="-94115"/>
            <a:ext cx="9750150" cy="1457325"/>
          </a:xfrm>
          <a:prstGeom prst="rect">
            <a:avLst/>
          </a:prstGeom>
        </p:spPr>
        <p:txBody>
          <a:bodyPr anchor="t" rtlCol="false" tIns="0" lIns="0" bIns="0" rIns="0">
            <a:spAutoFit/>
          </a:bodyPr>
          <a:lstStyle/>
          <a:p>
            <a:pPr algn="ctr">
              <a:lnSpc>
                <a:spcPts val="3840"/>
              </a:lnSpc>
            </a:pPr>
          </a:p>
          <a:p>
            <a:pPr algn="ctr">
              <a:lnSpc>
                <a:spcPts val="3840"/>
              </a:lnSpc>
            </a:pPr>
            <a:r>
              <a:rPr lang="en-US" sz="3200" u="sng">
                <a:solidFill>
                  <a:srgbClr val="202020"/>
                </a:solidFill>
                <a:latin typeface="Open Sans Bold"/>
              </a:rPr>
              <a:t>Radar Chart: Substance Consumption vs. Non-Consumption Based on Personality Traits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46586" y="-1424088"/>
            <a:ext cx="20459386" cy="15802306"/>
          </a:xfrm>
          <a:custGeom>
            <a:avLst/>
            <a:gdLst/>
            <a:ahLst/>
            <a:cxnLst/>
            <a:rect r="r" b="b" t="t" l="l"/>
            <a:pathLst>
              <a:path h="15802306" w="20459386">
                <a:moveTo>
                  <a:pt x="0" y="0"/>
                </a:moveTo>
                <a:lnTo>
                  <a:pt x="20459386" y="0"/>
                </a:lnTo>
                <a:lnTo>
                  <a:pt x="20459386" y="15802306"/>
                </a:lnTo>
                <a:lnTo>
                  <a:pt x="0" y="1580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3425" y="1363210"/>
            <a:ext cx="17261150" cy="8675382"/>
          </a:xfrm>
          <a:custGeom>
            <a:avLst/>
            <a:gdLst/>
            <a:ahLst/>
            <a:cxnLst/>
            <a:rect r="r" b="b" t="t" l="l"/>
            <a:pathLst>
              <a:path h="8675382" w="17261150">
                <a:moveTo>
                  <a:pt x="0" y="0"/>
                </a:moveTo>
                <a:lnTo>
                  <a:pt x="17261150" y="0"/>
                </a:lnTo>
                <a:lnTo>
                  <a:pt x="17261150" y="8675382"/>
                </a:lnTo>
                <a:lnTo>
                  <a:pt x="0" y="8675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639909" y="1817549"/>
            <a:ext cx="11008182" cy="5460058"/>
          </a:xfrm>
          <a:custGeom>
            <a:avLst/>
            <a:gdLst/>
            <a:ahLst/>
            <a:cxnLst/>
            <a:rect r="r" b="b" t="t" l="l"/>
            <a:pathLst>
              <a:path h="5460058" w="11008182">
                <a:moveTo>
                  <a:pt x="0" y="0"/>
                </a:moveTo>
                <a:lnTo>
                  <a:pt x="11008182" y="0"/>
                </a:lnTo>
                <a:lnTo>
                  <a:pt x="11008182" y="5460058"/>
                </a:lnTo>
                <a:lnTo>
                  <a:pt x="0" y="5460058"/>
                </a:lnTo>
                <a:lnTo>
                  <a:pt x="0" y="0"/>
                </a:lnTo>
                <a:close/>
              </a:path>
            </a:pathLst>
          </a:custGeom>
          <a:blipFill>
            <a:blip r:embed="rId6"/>
            <a:stretch>
              <a:fillRect l="0" t="0" r="0" b="0"/>
            </a:stretch>
          </a:blipFill>
        </p:spPr>
      </p:sp>
      <p:sp>
        <p:nvSpPr>
          <p:cNvPr name="Freeform 5" id="5"/>
          <p:cNvSpPr/>
          <p:nvPr/>
        </p:nvSpPr>
        <p:spPr>
          <a:xfrm flipH="false" flipV="false" rot="0">
            <a:off x="1028700" y="7734807"/>
            <a:ext cx="4475919" cy="2279735"/>
          </a:xfrm>
          <a:custGeom>
            <a:avLst/>
            <a:gdLst/>
            <a:ahLst/>
            <a:cxnLst/>
            <a:rect r="r" b="b" t="t" l="l"/>
            <a:pathLst>
              <a:path h="2279735" w="4475919">
                <a:moveTo>
                  <a:pt x="0" y="0"/>
                </a:moveTo>
                <a:lnTo>
                  <a:pt x="4475919" y="0"/>
                </a:lnTo>
                <a:lnTo>
                  <a:pt x="4475919" y="2279735"/>
                </a:lnTo>
                <a:lnTo>
                  <a:pt x="0" y="2279735"/>
                </a:lnTo>
                <a:lnTo>
                  <a:pt x="0" y="0"/>
                </a:lnTo>
                <a:close/>
              </a:path>
            </a:pathLst>
          </a:custGeom>
          <a:blipFill>
            <a:blip r:embed="rId7"/>
            <a:stretch>
              <a:fillRect l="0" t="0" r="0" b="0"/>
            </a:stretch>
          </a:blipFill>
        </p:spPr>
      </p:sp>
      <p:sp>
        <p:nvSpPr>
          <p:cNvPr name="Freeform 6" id="6"/>
          <p:cNvSpPr/>
          <p:nvPr/>
        </p:nvSpPr>
        <p:spPr>
          <a:xfrm flipH="false" flipV="false" rot="0">
            <a:off x="6825569" y="7783909"/>
            <a:ext cx="4304891" cy="2181532"/>
          </a:xfrm>
          <a:custGeom>
            <a:avLst/>
            <a:gdLst/>
            <a:ahLst/>
            <a:cxnLst/>
            <a:rect r="r" b="b" t="t" l="l"/>
            <a:pathLst>
              <a:path h="2181532" w="4304891">
                <a:moveTo>
                  <a:pt x="0" y="0"/>
                </a:moveTo>
                <a:lnTo>
                  <a:pt x="4304891" y="0"/>
                </a:lnTo>
                <a:lnTo>
                  <a:pt x="4304891" y="2181532"/>
                </a:lnTo>
                <a:lnTo>
                  <a:pt x="0" y="2181532"/>
                </a:lnTo>
                <a:lnTo>
                  <a:pt x="0" y="0"/>
                </a:lnTo>
                <a:close/>
              </a:path>
            </a:pathLst>
          </a:custGeom>
          <a:blipFill>
            <a:blip r:embed="rId8"/>
            <a:stretch>
              <a:fillRect l="0" t="0" r="0" b="0"/>
            </a:stretch>
          </a:blipFill>
        </p:spPr>
      </p:sp>
      <p:sp>
        <p:nvSpPr>
          <p:cNvPr name="Freeform 7" id="7"/>
          <p:cNvSpPr/>
          <p:nvPr/>
        </p:nvSpPr>
        <p:spPr>
          <a:xfrm flipH="false" flipV="false" rot="0">
            <a:off x="12451409" y="7734807"/>
            <a:ext cx="4393364" cy="2181532"/>
          </a:xfrm>
          <a:custGeom>
            <a:avLst/>
            <a:gdLst/>
            <a:ahLst/>
            <a:cxnLst/>
            <a:rect r="r" b="b" t="t" l="l"/>
            <a:pathLst>
              <a:path h="2181532" w="4393364">
                <a:moveTo>
                  <a:pt x="0" y="0"/>
                </a:moveTo>
                <a:lnTo>
                  <a:pt x="4393364" y="0"/>
                </a:lnTo>
                <a:lnTo>
                  <a:pt x="4393364" y="2181533"/>
                </a:lnTo>
                <a:lnTo>
                  <a:pt x="0" y="2181533"/>
                </a:lnTo>
                <a:lnTo>
                  <a:pt x="0" y="0"/>
                </a:lnTo>
                <a:close/>
              </a:path>
            </a:pathLst>
          </a:custGeom>
          <a:blipFill>
            <a:blip r:embed="rId9"/>
            <a:stretch>
              <a:fillRect l="0" t="0" r="0" b="0"/>
            </a:stretch>
          </a:blipFill>
        </p:spPr>
      </p:sp>
      <p:sp>
        <p:nvSpPr>
          <p:cNvPr name="TextBox 8" id="8"/>
          <p:cNvSpPr txBox="true"/>
          <p:nvPr/>
        </p:nvSpPr>
        <p:spPr>
          <a:xfrm rot="0">
            <a:off x="4102939" y="391660"/>
            <a:ext cx="9750150" cy="971550"/>
          </a:xfrm>
          <a:prstGeom prst="rect">
            <a:avLst/>
          </a:prstGeom>
        </p:spPr>
        <p:txBody>
          <a:bodyPr anchor="t" rtlCol="false" tIns="0" lIns="0" bIns="0" rIns="0">
            <a:spAutoFit/>
          </a:bodyPr>
          <a:lstStyle/>
          <a:p>
            <a:pPr algn="ctr">
              <a:lnSpc>
                <a:spcPts val="3840"/>
              </a:lnSpc>
            </a:pPr>
            <a:r>
              <a:rPr lang="en-US" sz="3200" u="sng">
                <a:solidFill>
                  <a:srgbClr val="202020"/>
                </a:solidFill>
                <a:latin typeface="Open Sans Bold"/>
              </a:rPr>
              <a:t>Consumption Trends of each drug Across Age Categories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46586" y="-1424088"/>
            <a:ext cx="20459386" cy="15802306"/>
          </a:xfrm>
          <a:custGeom>
            <a:avLst/>
            <a:gdLst/>
            <a:ahLst/>
            <a:cxnLst/>
            <a:rect r="r" b="b" t="t" l="l"/>
            <a:pathLst>
              <a:path h="15802306" w="20459386">
                <a:moveTo>
                  <a:pt x="0" y="0"/>
                </a:moveTo>
                <a:lnTo>
                  <a:pt x="20459386" y="0"/>
                </a:lnTo>
                <a:lnTo>
                  <a:pt x="20459386" y="15802306"/>
                </a:lnTo>
                <a:lnTo>
                  <a:pt x="0" y="1580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13425" y="1363210"/>
            <a:ext cx="17261150" cy="8675382"/>
          </a:xfrm>
          <a:custGeom>
            <a:avLst/>
            <a:gdLst/>
            <a:ahLst/>
            <a:cxnLst/>
            <a:rect r="r" b="b" t="t" l="l"/>
            <a:pathLst>
              <a:path h="8675382" w="17261150">
                <a:moveTo>
                  <a:pt x="0" y="0"/>
                </a:moveTo>
                <a:lnTo>
                  <a:pt x="17261150" y="0"/>
                </a:lnTo>
                <a:lnTo>
                  <a:pt x="17261150" y="8675382"/>
                </a:lnTo>
                <a:lnTo>
                  <a:pt x="0" y="8675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225159" y="1888123"/>
            <a:ext cx="14656110" cy="6998704"/>
          </a:xfrm>
          <a:custGeom>
            <a:avLst/>
            <a:gdLst/>
            <a:ahLst/>
            <a:cxnLst/>
            <a:rect r="r" b="b" t="t" l="l"/>
            <a:pathLst>
              <a:path h="6998704" w="14656110">
                <a:moveTo>
                  <a:pt x="0" y="0"/>
                </a:moveTo>
                <a:lnTo>
                  <a:pt x="14656110" y="0"/>
                </a:lnTo>
                <a:lnTo>
                  <a:pt x="14656110" y="6998704"/>
                </a:lnTo>
                <a:lnTo>
                  <a:pt x="0" y="6998704"/>
                </a:lnTo>
                <a:lnTo>
                  <a:pt x="0" y="0"/>
                </a:lnTo>
                <a:close/>
              </a:path>
            </a:pathLst>
          </a:custGeom>
          <a:blipFill>
            <a:blip r:embed="rId7"/>
            <a:stretch>
              <a:fillRect l="0" t="0" r="0" b="0"/>
            </a:stretch>
          </a:blipFill>
        </p:spPr>
      </p:sp>
      <p:sp>
        <p:nvSpPr>
          <p:cNvPr name="TextBox 5" id="5"/>
          <p:cNvSpPr txBox="true"/>
          <p:nvPr/>
        </p:nvSpPr>
        <p:spPr>
          <a:xfrm rot="0">
            <a:off x="4268925" y="391660"/>
            <a:ext cx="9750150" cy="971550"/>
          </a:xfrm>
          <a:prstGeom prst="rect">
            <a:avLst/>
          </a:prstGeom>
        </p:spPr>
        <p:txBody>
          <a:bodyPr anchor="t" rtlCol="false" tIns="0" lIns="0" bIns="0" rIns="0">
            <a:spAutoFit/>
          </a:bodyPr>
          <a:lstStyle/>
          <a:p>
            <a:pPr algn="ctr">
              <a:lnSpc>
                <a:spcPts val="3840"/>
              </a:lnSpc>
            </a:pPr>
            <a:r>
              <a:rPr lang="en-US" sz="3200" u="sng">
                <a:solidFill>
                  <a:srgbClr val="202020"/>
                </a:solidFill>
                <a:latin typeface="Open Sans Bold"/>
              </a:rPr>
              <a:t>Comparison of Education Levels Among Consumers of Different Drugs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46586" y="-1424088"/>
            <a:ext cx="20459386" cy="15802306"/>
          </a:xfrm>
          <a:custGeom>
            <a:avLst/>
            <a:gdLst/>
            <a:ahLst/>
            <a:cxnLst/>
            <a:rect r="r" b="b" t="t" l="l"/>
            <a:pathLst>
              <a:path h="15802306" w="20459386">
                <a:moveTo>
                  <a:pt x="0" y="0"/>
                </a:moveTo>
                <a:lnTo>
                  <a:pt x="20459386" y="0"/>
                </a:lnTo>
                <a:lnTo>
                  <a:pt x="20459386" y="15802306"/>
                </a:lnTo>
                <a:lnTo>
                  <a:pt x="0" y="1580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13425" y="1363210"/>
            <a:ext cx="17261150" cy="8675382"/>
          </a:xfrm>
          <a:custGeom>
            <a:avLst/>
            <a:gdLst/>
            <a:ahLst/>
            <a:cxnLst/>
            <a:rect r="r" b="b" t="t" l="l"/>
            <a:pathLst>
              <a:path h="8675382" w="17261150">
                <a:moveTo>
                  <a:pt x="0" y="0"/>
                </a:moveTo>
                <a:lnTo>
                  <a:pt x="17261150" y="0"/>
                </a:lnTo>
                <a:lnTo>
                  <a:pt x="17261150" y="8675382"/>
                </a:lnTo>
                <a:lnTo>
                  <a:pt x="0" y="8675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36269" y="1771807"/>
            <a:ext cx="15215462" cy="7290742"/>
          </a:xfrm>
          <a:custGeom>
            <a:avLst/>
            <a:gdLst/>
            <a:ahLst/>
            <a:cxnLst/>
            <a:rect r="r" b="b" t="t" l="l"/>
            <a:pathLst>
              <a:path h="7290742" w="15215462">
                <a:moveTo>
                  <a:pt x="0" y="0"/>
                </a:moveTo>
                <a:lnTo>
                  <a:pt x="15215462" y="0"/>
                </a:lnTo>
                <a:lnTo>
                  <a:pt x="15215462" y="7290742"/>
                </a:lnTo>
                <a:lnTo>
                  <a:pt x="0" y="7290742"/>
                </a:lnTo>
                <a:lnTo>
                  <a:pt x="0" y="0"/>
                </a:lnTo>
                <a:close/>
              </a:path>
            </a:pathLst>
          </a:custGeom>
          <a:blipFill>
            <a:blip r:embed="rId7"/>
            <a:stretch>
              <a:fillRect l="0" t="0" r="0" b="0"/>
            </a:stretch>
          </a:blipFill>
        </p:spPr>
      </p:sp>
      <p:sp>
        <p:nvSpPr>
          <p:cNvPr name="TextBox 5" id="5"/>
          <p:cNvSpPr txBox="true"/>
          <p:nvPr/>
        </p:nvSpPr>
        <p:spPr>
          <a:xfrm rot="0">
            <a:off x="4268925" y="525010"/>
            <a:ext cx="9750150" cy="838200"/>
          </a:xfrm>
          <a:prstGeom prst="rect">
            <a:avLst/>
          </a:prstGeom>
        </p:spPr>
        <p:txBody>
          <a:bodyPr anchor="t" rtlCol="false" tIns="0" lIns="0" bIns="0" rIns="0">
            <a:spAutoFit/>
          </a:bodyPr>
          <a:lstStyle/>
          <a:p>
            <a:pPr algn="ctr">
              <a:lnSpc>
                <a:spcPts val="3359"/>
              </a:lnSpc>
            </a:pPr>
            <a:r>
              <a:rPr lang="en-US" sz="2799" u="sng">
                <a:solidFill>
                  <a:srgbClr val="202020"/>
                </a:solidFill>
                <a:latin typeface="Open Sans Bold"/>
              </a:rPr>
              <a:t>Frequency of Most Common Combinations by Level of Addiction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46586" y="-1424088"/>
            <a:ext cx="20459386" cy="15802306"/>
          </a:xfrm>
          <a:custGeom>
            <a:avLst/>
            <a:gdLst/>
            <a:ahLst/>
            <a:cxnLst/>
            <a:rect r="r" b="b" t="t" l="l"/>
            <a:pathLst>
              <a:path h="15802306" w="20459386">
                <a:moveTo>
                  <a:pt x="0" y="0"/>
                </a:moveTo>
                <a:lnTo>
                  <a:pt x="20459386" y="0"/>
                </a:lnTo>
                <a:lnTo>
                  <a:pt x="20459386" y="15802306"/>
                </a:lnTo>
                <a:lnTo>
                  <a:pt x="0" y="1580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73074" y="1363210"/>
            <a:ext cx="17261150" cy="8675382"/>
          </a:xfrm>
          <a:custGeom>
            <a:avLst/>
            <a:gdLst/>
            <a:ahLst/>
            <a:cxnLst/>
            <a:rect r="r" b="b" t="t" l="l"/>
            <a:pathLst>
              <a:path h="8675382" w="17261150">
                <a:moveTo>
                  <a:pt x="0" y="0"/>
                </a:moveTo>
                <a:lnTo>
                  <a:pt x="17261150" y="0"/>
                </a:lnTo>
                <a:lnTo>
                  <a:pt x="17261150" y="8675382"/>
                </a:lnTo>
                <a:lnTo>
                  <a:pt x="0" y="8675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715757" y="1787456"/>
            <a:ext cx="15543543" cy="7826890"/>
          </a:xfrm>
          <a:custGeom>
            <a:avLst/>
            <a:gdLst/>
            <a:ahLst/>
            <a:cxnLst/>
            <a:rect r="r" b="b" t="t" l="l"/>
            <a:pathLst>
              <a:path h="7826890" w="15543543">
                <a:moveTo>
                  <a:pt x="0" y="0"/>
                </a:moveTo>
                <a:lnTo>
                  <a:pt x="15543543" y="0"/>
                </a:lnTo>
                <a:lnTo>
                  <a:pt x="15543543" y="7826890"/>
                </a:lnTo>
                <a:lnTo>
                  <a:pt x="0" y="7826890"/>
                </a:lnTo>
                <a:lnTo>
                  <a:pt x="0" y="0"/>
                </a:lnTo>
                <a:close/>
              </a:path>
            </a:pathLst>
          </a:custGeom>
          <a:blipFill>
            <a:blip r:embed="rId7"/>
            <a:stretch>
              <a:fillRect l="0" t="0" r="0" b="0"/>
            </a:stretch>
          </a:blipFill>
        </p:spPr>
      </p:sp>
      <p:sp>
        <p:nvSpPr>
          <p:cNvPr name="TextBox 5" id="5"/>
          <p:cNvSpPr txBox="true"/>
          <p:nvPr/>
        </p:nvSpPr>
        <p:spPr>
          <a:xfrm rot="0">
            <a:off x="4413136" y="77335"/>
            <a:ext cx="9750150" cy="1285875"/>
          </a:xfrm>
          <a:prstGeom prst="rect">
            <a:avLst/>
          </a:prstGeom>
        </p:spPr>
        <p:txBody>
          <a:bodyPr anchor="t" rtlCol="false" tIns="0" lIns="0" bIns="0" rIns="0">
            <a:spAutoFit/>
          </a:bodyPr>
          <a:lstStyle/>
          <a:p>
            <a:pPr algn="ctr">
              <a:lnSpc>
                <a:spcPts val="2879"/>
              </a:lnSpc>
            </a:pPr>
          </a:p>
          <a:p>
            <a:pPr algn="ctr">
              <a:lnSpc>
                <a:spcPts val="3719"/>
              </a:lnSpc>
            </a:pPr>
            <a:r>
              <a:rPr lang="en-US" sz="3099" u="sng">
                <a:solidFill>
                  <a:srgbClr val="202020"/>
                </a:solidFill>
                <a:latin typeface="Open Sans Bold"/>
              </a:rPr>
              <a:t>Comparison of Average Personality Profiles Among Regular Consumers of Different Drugs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554131" y="-4499022"/>
            <a:ext cx="24658910" cy="19717532"/>
          </a:xfrm>
          <a:custGeom>
            <a:avLst/>
            <a:gdLst/>
            <a:ahLst/>
            <a:cxnLst/>
            <a:rect r="r" b="b" t="t" l="l"/>
            <a:pathLst>
              <a:path h="19717532" w="24658910">
                <a:moveTo>
                  <a:pt x="0" y="0"/>
                </a:moveTo>
                <a:lnTo>
                  <a:pt x="24658910" y="0"/>
                </a:lnTo>
                <a:lnTo>
                  <a:pt x="24658910" y="19717532"/>
                </a:lnTo>
                <a:lnTo>
                  <a:pt x="0" y="19717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65940" y="-166615"/>
            <a:ext cx="16956120" cy="9748514"/>
          </a:xfrm>
          <a:custGeom>
            <a:avLst/>
            <a:gdLst/>
            <a:ahLst/>
            <a:cxnLst/>
            <a:rect r="r" b="b" t="t" l="l"/>
            <a:pathLst>
              <a:path h="9748514" w="16956120">
                <a:moveTo>
                  <a:pt x="0" y="0"/>
                </a:moveTo>
                <a:lnTo>
                  <a:pt x="16956120" y="0"/>
                </a:lnTo>
                <a:lnTo>
                  <a:pt x="16956120" y="9748514"/>
                </a:lnTo>
                <a:lnTo>
                  <a:pt x="0" y="97485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2010518" y="5143500"/>
            <a:ext cx="5611542" cy="5233896"/>
          </a:xfrm>
          <a:custGeom>
            <a:avLst/>
            <a:gdLst/>
            <a:ahLst/>
            <a:cxnLst/>
            <a:rect r="r" b="b" t="t" l="l"/>
            <a:pathLst>
              <a:path h="5233896" w="5611542">
                <a:moveTo>
                  <a:pt x="0" y="0"/>
                </a:moveTo>
                <a:lnTo>
                  <a:pt x="5611542" y="0"/>
                </a:lnTo>
                <a:lnTo>
                  <a:pt x="5611542" y="5233896"/>
                </a:lnTo>
                <a:lnTo>
                  <a:pt x="0" y="52338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462632" y="2171700"/>
            <a:ext cx="4258525" cy="4114800"/>
          </a:xfrm>
          <a:custGeom>
            <a:avLst/>
            <a:gdLst/>
            <a:ahLst/>
            <a:cxnLst/>
            <a:rect r="r" b="b" t="t" l="l"/>
            <a:pathLst>
              <a:path h="4114800" w="4258525">
                <a:moveTo>
                  <a:pt x="0" y="0"/>
                </a:moveTo>
                <a:lnTo>
                  <a:pt x="4258525" y="0"/>
                </a:lnTo>
                <a:lnTo>
                  <a:pt x="4258525"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 id="6"/>
          <p:cNvSpPr txBox="true"/>
          <p:nvPr/>
        </p:nvSpPr>
        <p:spPr>
          <a:xfrm rot="0">
            <a:off x="4215219" y="3314700"/>
            <a:ext cx="11346150" cy="1828800"/>
          </a:xfrm>
          <a:prstGeom prst="rect">
            <a:avLst/>
          </a:prstGeom>
        </p:spPr>
        <p:txBody>
          <a:bodyPr anchor="t" rtlCol="false" tIns="0" lIns="0" bIns="0" rIns="0">
            <a:spAutoFit/>
          </a:bodyPr>
          <a:lstStyle/>
          <a:p>
            <a:pPr algn="ctr">
              <a:lnSpc>
                <a:spcPts val="14400"/>
              </a:lnSpc>
            </a:pPr>
            <a:r>
              <a:rPr lang="en-US" sz="12000">
                <a:solidFill>
                  <a:srgbClr val="202020"/>
                </a:solidFill>
                <a:latin typeface="Open Sans Bold"/>
              </a:rPr>
              <a:t>Modeling</a:t>
            </a:r>
          </a:p>
        </p:txBody>
      </p:sp>
      <p:sp>
        <p:nvSpPr>
          <p:cNvPr name="TextBox 7" id="7"/>
          <p:cNvSpPr txBox="true"/>
          <p:nvPr/>
        </p:nvSpPr>
        <p:spPr>
          <a:xfrm rot="0">
            <a:off x="8472623" y="1028700"/>
            <a:ext cx="3121350" cy="1828800"/>
          </a:xfrm>
          <a:prstGeom prst="rect">
            <a:avLst/>
          </a:prstGeom>
        </p:spPr>
        <p:txBody>
          <a:bodyPr anchor="t" rtlCol="false" tIns="0" lIns="0" bIns="0" rIns="0">
            <a:spAutoFit/>
          </a:bodyPr>
          <a:lstStyle/>
          <a:p>
            <a:pPr algn="l">
              <a:lnSpc>
                <a:spcPts val="14400"/>
              </a:lnSpc>
            </a:pPr>
            <a:r>
              <a:rPr lang="en-US" sz="12000" u="sng">
                <a:solidFill>
                  <a:srgbClr val="F60505"/>
                </a:solidFill>
                <a:latin typeface="Open Sans Bold"/>
              </a:rPr>
              <a:t>03</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5365436" y="-3556285"/>
            <a:ext cx="26590364" cy="18053987"/>
          </a:xfrm>
          <a:custGeom>
            <a:avLst/>
            <a:gdLst/>
            <a:ahLst/>
            <a:cxnLst/>
            <a:rect r="r" b="b" t="t" l="l"/>
            <a:pathLst>
              <a:path h="18053987" w="26590364">
                <a:moveTo>
                  <a:pt x="0" y="0"/>
                </a:moveTo>
                <a:lnTo>
                  <a:pt x="26590364" y="0"/>
                </a:lnTo>
                <a:lnTo>
                  <a:pt x="26590364" y="18053987"/>
                </a:lnTo>
                <a:lnTo>
                  <a:pt x="0" y="180539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392129" y="135820"/>
            <a:ext cx="16364446" cy="9445262"/>
          </a:xfrm>
          <a:custGeom>
            <a:avLst/>
            <a:gdLst/>
            <a:ahLst/>
            <a:cxnLst/>
            <a:rect r="r" b="b" t="t" l="l"/>
            <a:pathLst>
              <a:path h="9445262" w="16364446">
                <a:moveTo>
                  <a:pt x="0" y="0"/>
                </a:moveTo>
                <a:lnTo>
                  <a:pt x="16364446" y="0"/>
                </a:lnTo>
                <a:lnTo>
                  <a:pt x="16364446" y="9445262"/>
                </a:lnTo>
                <a:lnTo>
                  <a:pt x="0" y="94452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2597975" y="3539663"/>
            <a:ext cx="1366950" cy="1036950"/>
          </a:xfrm>
          <a:prstGeom prst="rect">
            <a:avLst/>
          </a:prstGeom>
        </p:spPr>
        <p:txBody>
          <a:bodyPr anchor="t" rtlCol="false" tIns="0" lIns="0" bIns="0" rIns="0">
            <a:spAutoFit/>
          </a:bodyPr>
          <a:lstStyle/>
          <a:p>
            <a:pPr algn="ctr">
              <a:lnSpc>
                <a:spcPts val="6623"/>
              </a:lnSpc>
            </a:pPr>
            <a:r>
              <a:rPr lang="en-US" sz="4800">
                <a:solidFill>
                  <a:srgbClr val="202020"/>
                </a:solidFill>
                <a:latin typeface="Open Sans Bold"/>
              </a:rPr>
              <a:t>01</a:t>
            </a:r>
          </a:p>
        </p:txBody>
      </p:sp>
      <p:sp>
        <p:nvSpPr>
          <p:cNvPr name="TextBox 5" id="5"/>
          <p:cNvSpPr txBox="true"/>
          <p:nvPr/>
        </p:nvSpPr>
        <p:spPr>
          <a:xfrm rot="0">
            <a:off x="6528979" y="4782251"/>
            <a:ext cx="1366950" cy="1036950"/>
          </a:xfrm>
          <a:prstGeom prst="rect">
            <a:avLst/>
          </a:prstGeom>
        </p:spPr>
        <p:txBody>
          <a:bodyPr anchor="t" rtlCol="false" tIns="0" lIns="0" bIns="0" rIns="0">
            <a:spAutoFit/>
          </a:bodyPr>
          <a:lstStyle/>
          <a:p>
            <a:pPr algn="ctr">
              <a:lnSpc>
                <a:spcPts val="6623"/>
              </a:lnSpc>
            </a:pPr>
            <a:r>
              <a:rPr lang="en-US" sz="4800">
                <a:solidFill>
                  <a:srgbClr val="202020"/>
                </a:solidFill>
                <a:latin typeface="Open Sans Bold"/>
              </a:rPr>
              <a:t>02</a:t>
            </a:r>
          </a:p>
        </p:txBody>
      </p:sp>
      <p:sp>
        <p:nvSpPr>
          <p:cNvPr name="TextBox 6" id="6"/>
          <p:cNvSpPr txBox="true"/>
          <p:nvPr/>
        </p:nvSpPr>
        <p:spPr>
          <a:xfrm rot="0">
            <a:off x="10459941" y="3539663"/>
            <a:ext cx="1366950" cy="1036950"/>
          </a:xfrm>
          <a:prstGeom prst="rect">
            <a:avLst/>
          </a:prstGeom>
        </p:spPr>
        <p:txBody>
          <a:bodyPr anchor="t" rtlCol="false" tIns="0" lIns="0" bIns="0" rIns="0">
            <a:spAutoFit/>
          </a:bodyPr>
          <a:lstStyle/>
          <a:p>
            <a:pPr algn="ctr">
              <a:lnSpc>
                <a:spcPts val="6623"/>
              </a:lnSpc>
            </a:pPr>
            <a:r>
              <a:rPr lang="en-US" sz="4800">
                <a:solidFill>
                  <a:srgbClr val="202020"/>
                </a:solidFill>
                <a:latin typeface="Open Sans Bold"/>
              </a:rPr>
              <a:t>03</a:t>
            </a:r>
          </a:p>
        </p:txBody>
      </p:sp>
      <p:sp>
        <p:nvSpPr>
          <p:cNvPr name="TextBox 7" id="7"/>
          <p:cNvSpPr txBox="true"/>
          <p:nvPr/>
        </p:nvSpPr>
        <p:spPr>
          <a:xfrm rot="0">
            <a:off x="14390879" y="4782251"/>
            <a:ext cx="1366950" cy="1036950"/>
          </a:xfrm>
          <a:prstGeom prst="rect">
            <a:avLst/>
          </a:prstGeom>
        </p:spPr>
        <p:txBody>
          <a:bodyPr anchor="t" rtlCol="false" tIns="0" lIns="0" bIns="0" rIns="0">
            <a:spAutoFit/>
          </a:bodyPr>
          <a:lstStyle/>
          <a:p>
            <a:pPr algn="ctr">
              <a:lnSpc>
                <a:spcPts val="6623"/>
              </a:lnSpc>
            </a:pPr>
            <a:r>
              <a:rPr lang="en-US" sz="4800">
                <a:solidFill>
                  <a:srgbClr val="202020"/>
                </a:solidFill>
                <a:latin typeface="Open Sans Bold"/>
              </a:rPr>
              <a:t>04</a:t>
            </a:r>
          </a:p>
        </p:txBody>
      </p:sp>
      <p:sp>
        <p:nvSpPr>
          <p:cNvPr name="AutoShape 8" id="8"/>
          <p:cNvSpPr/>
          <p:nvPr/>
        </p:nvSpPr>
        <p:spPr>
          <a:xfrm>
            <a:off x="3891144" y="4717538"/>
            <a:ext cx="2711811" cy="9525"/>
          </a:xfrm>
          <a:prstGeom prst="line">
            <a:avLst/>
          </a:prstGeom>
          <a:ln cap="rnd" w="9525">
            <a:solidFill>
              <a:srgbClr val="202020"/>
            </a:solidFill>
            <a:prstDash val="solid"/>
            <a:headEnd type="none" len="sm" w="sm"/>
            <a:tailEnd type="arrow" len="sm" w="med"/>
          </a:ln>
        </p:spPr>
      </p:sp>
      <p:sp>
        <p:nvSpPr>
          <p:cNvPr name="AutoShape 9" id="9"/>
          <p:cNvSpPr/>
          <p:nvPr/>
        </p:nvSpPr>
        <p:spPr>
          <a:xfrm>
            <a:off x="7822148" y="4717526"/>
            <a:ext cx="2711811" cy="9525"/>
          </a:xfrm>
          <a:prstGeom prst="line">
            <a:avLst/>
          </a:prstGeom>
          <a:ln cap="rnd" w="9525">
            <a:solidFill>
              <a:srgbClr val="202020"/>
            </a:solidFill>
            <a:prstDash val="solid"/>
            <a:headEnd type="none" len="sm" w="sm"/>
            <a:tailEnd type="arrow" len="sm" w="med"/>
          </a:ln>
        </p:spPr>
      </p:sp>
      <p:sp>
        <p:nvSpPr>
          <p:cNvPr name="AutoShape 10" id="10"/>
          <p:cNvSpPr/>
          <p:nvPr/>
        </p:nvSpPr>
        <p:spPr>
          <a:xfrm>
            <a:off x="11753110" y="4717538"/>
            <a:ext cx="2711811" cy="9525"/>
          </a:xfrm>
          <a:prstGeom prst="line">
            <a:avLst/>
          </a:prstGeom>
          <a:ln cap="rnd" w="9525">
            <a:solidFill>
              <a:srgbClr val="202020"/>
            </a:solidFill>
            <a:prstDash val="solid"/>
            <a:headEnd type="none" len="sm" w="sm"/>
            <a:tailEnd type="arrow" len="sm" w="med"/>
          </a:ln>
        </p:spPr>
      </p:sp>
      <p:sp>
        <p:nvSpPr>
          <p:cNvPr name="Freeform 11" id="11"/>
          <p:cNvSpPr/>
          <p:nvPr/>
        </p:nvSpPr>
        <p:spPr>
          <a:xfrm flipH="false" flipV="false" rot="0">
            <a:off x="9461242" y="5676838"/>
            <a:ext cx="3930983" cy="2507188"/>
          </a:xfrm>
          <a:custGeom>
            <a:avLst/>
            <a:gdLst/>
            <a:ahLst/>
            <a:cxnLst/>
            <a:rect r="r" b="b" t="t" l="l"/>
            <a:pathLst>
              <a:path h="2507188" w="3930983">
                <a:moveTo>
                  <a:pt x="0" y="0"/>
                </a:moveTo>
                <a:lnTo>
                  <a:pt x="3930983" y="0"/>
                </a:lnTo>
                <a:lnTo>
                  <a:pt x="3930983" y="2507188"/>
                </a:lnTo>
                <a:lnTo>
                  <a:pt x="0" y="2507188"/>
                </a:lnTo>
                <a:lnTo>
                  <a:pt x="0" y="0"/>
                </a:lnTo>
                <a:close/>
              </a:path>
            </a:pathLst>
          </a:custGeom>
          <a:blipFill>
            <a:blip r:embed="rId7"/>
            <a:stretch>
              <a:fillRect l="0" t="-3374" r="0" b="-3374"/>
            </a:stretch>
          </a:blipFill>
        </p:spPr>
      </p:sp>
      <p:sp>
        <p:nvSpPr>
          <p:cNvPr name="Freeform 12" id="12"/>
          <p:cNvSpPr/>
          <p:nvPr/>
        </p:nvSpPr>
        <p:spPr>
          <a:xfrm flipH="false" flipV="false" rot="0">
            <a:off x="5313963" y="7237012"/>
            <a:ext cx="3830037" cy="2717947"/>
          </a:xfrm>
          <a:custGeom>
            <a:avLst/>
            <a:gdLst/>
            <a:ahLst/>
            <a:cxnLst/>
            <a:rect r="r" b="b" t="t" l="l"/>
            <a:pathLst>
              <a:path h="2717947" w="3830037">
                <a:moveTo>
                  <a:pt x="0" y="0"/>
                </a:moveTo>
                <a:lnTo>
                  <a:pt x="3830037" y="0"/>
                </a:lnTo>
                <a:lnTo>
                  <a:pt x="3830037" y="2717947"/>
                </a:lnTo>
                <a:lnTo>
                  <a:pt x="0" y="2717947"/>
                </a:lnTo>
                <a:lnTo>
                  <a:pt x="0" y="0"/>
                </a:lnTo>
                <a:close/>
              </a:path>
            </a:pathLst>
          </a:custGeom>
          <a:blipFill>
            <a:blip r:embed="rId8"/>
            <a:stretch>
              <a:fillRect l="0" t="-2992" r="0" b="-2992"/>
            </a:stretch>
          </a:blipFill>
        </p:spPr>
      </p:sp>
      <p:sp>
        <p:nvSpPr>
          <p:cNvPr name="Freeform 13" id="13"/>
          <p:cNvSpPr/>
          <p:nvPr/>
        </p:nvSpPr>
        <p:spPr>
          <a:xfrm flipH="false" flipV="false" rot="0">
            <a:off x="1373559" y="5819201"/>
            <a:ext cx="3677505" cy="2503833"/>
          </a:xfrm>
          <a:custGeom>
            <a:avLst/>
            <a:gdLst/>
            <a:ahLst/>
            <a:cxnLst/>
            <a:rect r="r" b="b" t="t" l="l"/>
            <a:pathLst>
              <a:path h="2503833" w="3677505">
                <a:moveTo>
                  <a:pt x="0" y="0"/>
                </a:moveTo>
                <a:lnTo>
                  <a:pt x="3677505" y="0"/>
                </a:lnTo>
                <a:lnTo>
                  <a:pt x="3677505" y="2503833"/>
                </a:lnTo>
                <a:lnTo>
                  <a:pt x="0" y="2503833"/>
                </a:lnTo>
                <a:lnTo>
                  <a:pt x="0" y="0"/>
                </a:lnTo>
                <a:close/>
              </a:path>
            </a:pathLst>
          </a:custGeom>
          <a:blipFill>
            <a:blip r:embed="rId9"/>
            <a:stretch>
              <a:fillRect l="0" t="0" r="0" b="0"/>
            </a:stretch>
          </a:blipFill>
        </p:spPr>
      </p:sp>
      <p:sp>
        <p:nvSpPr>
          <p:cNvPr name="Freeform 14" id="14"/>
          <p:cNvSpPr/>
          <p:nvPr/>
        </p:nvSpPr>
        <p:spPr>
          <a:xfrm flipH="false" flipV="false" rot="0">
            <a:off x="13606730" y="7237012"/>
            <a:ext cx="3652570" cy="1914990"/>
          </a:xfrm>
          <a:custGeom>
            <a:avLst/>
            <a:gdLst/>
            <a:ahLst/>
            <a:cxnLst/>
            <a:rect r="r" b="b" t="t" l="l"/>
            <a:pathLst>
              <a:path h="1914990" w="3652570">
                <a:moveTo>
                  <a:pt x="0" y="0"/>
                </a:moveTo>
                <a:lnTo>
                  <a:pt x="3652570" y="0"/>
                </a:lnTo>
                <a:lnTo>
                  <a:pt x="3652570" y="1914990"/>
                </a:lnTo>
                <a:lnTo>
                  <a:pt x="0" y="1914990"/>
                </a:lnTo>
                <a:lnTo>
                  <a:pt x="0" y="0"/>
                </a:lnTo>
                <a:close/>
              </a:path>
            </a:pathLst>
          </a:custGeom>
          <a:blipFill>
            <a:blip r:embed="rId10"/>
            <a:stretch>
              <a:fillRect l="0" t="0" r="0" b="0"/>
            </a:stretch>
          </a:blipFill>
        </p:spPr>
      </p:sp>
      <p:sp>
        <p:nvSpPr>
          <p:cNvPr name="TextBox 15" id="15"/>
          <p:cNvSpPr txBox="true"/>
          <p:nvPr/>
        </p:nvSpPr>
        <p:spPr>
          <a:xfrm rot="0">
            <a:off x="1531425" y="653400"/>
            <a:ext cx="15225150" cy="1066800"/>
          </a:xfrm>
          <a:prstGeom prst="rect">
            <a:avLst/>
          </a:prstGeom>
        </p:spPr>
        <p:txBody>
          <a:bodyPr anchor="t" rtlCol="false" tIns="0" lIns="0" bIns="0" rIns="0">
            <a:spAutoFit/>
          </a:bodyPr>
          <a:lstStyle/>
          <a:p>
            <a:pPr algn="ctr">
              <a:lnSpc>
                <a:spcPts val="8400"/>
              </a:lnSpc>
            </a:pPr>
            <a:r>
              <a:rPr lang="en-US" sz="7000" u="sng">
                <a:solidFill>
                  <a:srgbClr val="202020"/>
                </a:solidFill>
                <a:latin typeface="Open Sans Bold"/>
              </a:rPr>
              <a:t>Strategy</a:t>
            </a:r>
            <a:r>
              <a:rPr lang="en-US" sz="7000" u="sng">
                <a:solidFill>
                  <a:srgbClr val="202020"/>
                </a:solidFill>
                <a:latin typeface="Open Sans Bold"/>
              </a:rPr>
              <a:t> 1: </a:t>
            </a:r>
          </a:p>
        </p:txBody>
      </p:sp>
      <p:sp>
        <p:nvSpPr>
          <p:cNvPr name="TextBox 16" id="16"/>
          <p:cNvSpPr txBox="true"/>
          <p:nvPr/>
        </p:nvSpPr>
        <p:spPr>
          <a:xfrm rot="0">
            <a:off x="5144325" y="2329800"/>
            <a:ext cx="7999350" cy="1440942"/>
          </a:xfrm>
          <a:prstGeom prst="rect">
            <a:avLst/>
          </a:prstGeom>
        </p:spPr>
        <p:txBody>
          <a:bodyPr anchor="t" rtlCol="false" tIns="0" lIns="0" bIns="0" rIns="0">
            <a:spAutoFit/>
          </a:bodyPr>
          <a:lstStyle/>
          <a:p>
            <a:pPr algn="ctr">
              <a:lnSpc>
                <a:spcPts val="3863"/>
              </a:lnSpc>
            </a:pPr>
            <a:r>
              <a:rPr lang="en-US" sz="2799">
                <a:solidFill>
                  <a:srgbClr val="202020"/>
                </a:solidFill>
                <a:latin typeface="Open Sans"/>
              </a:rPr>
              <a:t>We trained our model only on demographic features and personnal traits features and we tried to predict the target feature</a:t>
            </a:r>
          </a:p>
        </p:txBody>
      </p:sp>
      <p:sp>
        <p:nvSpPr>
          <p:cNvPr name="TextBox 17" id="17"/>
          <p:cNvSpPr txBox="true"/>
          <p:nvPr/>
        </p:nvSpPr>
        <p:spPr>
          <a:xfrm rot="0">
            <a:off x="5530279" y="5922432"/>
            <a:ext cx="3364350" cy="1440942"/>
          </a:xfrm>
          <a:prstGeom prst="rect">
            <a:avLst/>
          </a:prstGeom>
        </p:spPr>
        <p:txBody>
          <a:bodyPr anchor="t" rtlCol="false" tIns="0" lIns="0" bIns="0" rIns="0">
            <a:spAutoFit/>
          </a:bodyPr>
          <a:lstStyle/>
          <a:p>
            <a:pPr algn="ctr">
              <a:lnSpc>
                <a:spcPts val="3863"/>
              </a:lnSpc>
            </a:pPr>
            <a:r>
              <a:rPr lang="en-US" sz="2799" u="sng">
                <a:solidFill>
                  <a:srgbClr val="F60505"/>
                </a:solidFill>
                <a:latin typeface="Open Sans Bold"/>
              </a:rPr>
              <a:t>Decision Tree:</a:t>
            </a:r>
          </a:p>
          <a:p>
            <a:pPr algn="ctr">
              <a:lnSpc>
                <a:spcPts val="3863"/>
              </a:lnSpc>
            </a:pPr>
            <a:r>
              <a:rPr lang="en-US" sz="2799">
                <a:solidFill>
                  <a:srgbClr val="000000"/>
                </a:solidFill>
                <a:latin typeface="Open Sans"/>
              </a:rPr>
              <a:t>Accuracy: 29.18%</a:t>
            </a:r>
          </a:p>
          <a:p>
            <a:pPr algn="ctr">
              <a:lnSpc>
                <a:spcPts val="3863"/>
              </a:lnSpc>
            </a:pPr>
          </a:p>
        </p:txBody>
      </p:sp>
      <p:sp>
        <p:nvSpPr>
          <p:cNvPr name="TextBox 18" id="18"/>
          <p:cNvSpPr txBox="true"/>
          <p:nvPr/>
        </p:nvSpPr>
        <p:spPr>
          <a:xfrm rot="0">
            <a:off x="9461241" y="4714616"/>
            <a:ext cx="3364350" cy="1440942"/>
          </a:xfrm>
          <a:prstGeom prst="rect">
            <a:avLst/>
          </a:prstGeom>
        </p:spPr>
        <p:txBody>
          <a:bodyPr anchor="t" rtlCol="false" tIns="0" lIns="0" bIns="0" rIns="0">
            <a:spAutoFit/>
          </a:bodyPr>
          <a:lstStyle/>
          <a:p>
            <a:pPr algn="ctr">
              <a:lnSpc>
                <a:spcPts val="3863"/>
              </a:lnSpc>
            </a:pPr>
            <a:r>
              <a:rPr lang="en-US" sz="2799" u="sng">
                <a:solidFill>
                  <a:srgbClr val="F60505"/>
                </a:solidFill>
                <a:latin typeface="Open Sans Bold"/>
              </a:rPr>
              <a:t>Random Forest:</a:t>
            </a:r>
          </a:p>
          <a:p>
            <a:pPr algn="ctr">
              <a:lnSpc>
                <a:spcPts val="3863"/>
              </a:lnSpc>
            </a:pPr>
            <a:r>
              <a:rPr lang="en-US" sz="2799">
                <a:solidFill>
                  <a:srgbClr val="202020"/>
                </a:solidFill>
                <a:latin typeface="Open Sans"/>
              </a:rPr>
              <a:t>Accuracy: 39.26%</a:t>
            </a:r>
          </a:p>
          <a:p>
            <a:pPr algn="ctr">
              <a:lnSpc>
                <a:spcPts val="3863"/>
              </a:lnSpc>
            </a:pPr>
          </a:p>
        </p:txBody>
      </p:sp>
      <p:sp>
        <p:nvSpPr>
          <p:cNvPr name="TextBox 19" id="19"/>
          <p:cNvSpPr txBox="true"/>
          <p:nvPr/>
        </p:nvSpPr>
        <p:spPr>
          <a:xfrm rot="0">
            <a:off x="13392225" y="5954436"/>
            <a:ext cx="3364350" cy="1440942"/>
          </a:xfrm>
          <a:prstGeom prst="rect">
            <a:avLst/>
          </a:prstGeom>
        </p:spPr>
        <p:txBody>
          <a:bodyPr anchor="t" rtlCol="false" tIns="0" lIns="0" bIns="0" rIns="0">
            <a:spAutoFit/>
          </a:bodyPr>
          <a:lstStyle/>
          <a:p>
            <a:pPr algn="ctr">
              <a:lnSpc>
                <a:spcPts val="3863"/>
              </a:lnSpc>
            </a:pPr>
            <a:r>
              <a:rPr lang="en-US" sz="2799" u="sng">
                <a:solidFill>
                  <a:srgbClr val="F60505"/>
                </a:solidFill>
                <a:latin typeface="Open Sans Bold"/>
              </a:rPr>
              <a:t>K-NN:</a:t>
            </a:r>
          </a:p>
          <a:p>
            <a:pPr algn="ctr">
              <a:lnSpc>
                <a:spcPts val="3863"/>
              </a:lnSpc>
            </a:pPr>
            <a:r>
              <a:rPr lang="en-US" sz="2799">
                <a:solidFill>
                  <a:srgbClr val="000000"/>
                </a:solidFill>
                <a:latin typeface="Open Sans"/>
              </a:rPr>
              <a:t>Accuracy: 33,56%</a:t>
            </a:r>
          </a:p>
          <a:p>
            <a:pPr algn="ctr">
              <a:lnSpc>
                <a:spcPts val="3863"/>
              </a:lnSpc>
            </a:pPr>
          </a:p>
        </p:txBody>
      </p:sp>
      <p:sp>
        <p:nvSpPr>
          <p:cNvPr name="TextBox 20" id="20"/>
          <p:cNvSpPr txBox="true"/>
          <p:nvPr/>
        </p:nvSpPr>
        <p:spPr>
          <a:xfrm rot="0">
            <a:off x="1599275" y="4714400"/>
            <a:ext cx="3364350" cy="1440942"/>
          </a:xfrm>
          <a:prstGeom prst="rect">
            <a:avLst/>
          </a:prstGeom>
        </p:spPr>
        <p:txBody>
          <a:bodyPr anchor="t" rtlCol="false" tIns="0" lIns="0" bIns="0" rIns="0">
            <a:spAutoFit/>
          </a:bodyPr>
          <a:lstStyle/>
          <a:p>
            <a:pPr algn="ctr">
              <a:lnSpc>
                <a:spcPts val="3863"/>
              </a:lnSpc>
            </a:pPr>
            <a:r>
              <a:rPr lang="en-US" sz="2799" u="sng">
                <a:solidFill>
                  <a:srgbClr val="F60505"/>
                </a:solidFill>
                <a:latin typeface="Open Sans"/>
              </a:rPr>
              <a:t>SVM:</a:t>
            </a:r>
          </a:p>
          <a:p>
            <a:pPr algn="ctr">
              <a:lnSpc>
                <a:spcPts val="3863"/>
              </a:lnSpc>
            </a:pPr>
            <a:r>
              <a:rPr lang="en-US" sz="2799">
                <a:solidFill>
                  <a:srgbClr val="000000"/>
                </a:solidFill>
                <a:latin typeface="Open Sans"/>
              </a:rPr>
              <a:t>Accuracy: 40.58%</a:t>
            </a:r>
          </a:p>
          <a:p>
            <a:pPr algn="ctr">
              <a:lnSpc>
                <a:spcPts val="3863"/>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5374961" y="-3556285"/>
            <a:ext cx="26590364" cy="18053987"/>
          </a:xfrm>
          <a:custGeom>
            <a:avLst/>
            <a:gdLst/>
            <a:ahLst/>
            <a:cxnLst/>
            <a:rect r="r" b="b" t="t" l="l"/>
            <a:pathLst>
              <a:path h="18053987" w="26590364">
                <a:moveTo>
                  <a:pt x="0" y="0"/>
                </a:moveTo>
                <a:lnTo>
                  <a:pt x="26590364" y="0"/>
                </a:lnTo>
                <a:lnTo>
                  <a:pt x="26590364" y="18053987"/>
                </a:lnTo>
                <a:lnTo>
                  <a:pt x="0" y="180539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315524" y="381134"/>
            <a:ext cx="16364446" cy="9445262"/>
          </a:xfrm>
          <a:custGeom>
            <a:avLst/>
            <a:gdLst/>
            <a:ahLst/>
            <a:cxnLst/>
            <a:rect r="r" b="b" t="t" l="l"/>
            <a:pathLst>
              <a:path h="9445262" w="16364446">
                <a:moveTo>
                  <a:pt x="0" y="0"/>
                </a:moveTo>
                <a:lnTo>
                  <a:pt x="16364446" y="0"/>
                </a:lnTo>
                <a:lnTo>
                  <a:pt x="16364446" y="9445262"/>
                </a:lnTo>
                <a:lnTo>
                  <a:pt x="0" y="94452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572660" y="4645325"/>
            <a:ext cx="11142680" cy="1650767"/>
          </a:xfrm>
          <a:custGeom>
            <a:avLst/>
            <a:gdLst/>
            <a:ahLst/>
            <a:cxnLst/>
            <a:rect r="r" b="b" t="t" l="l"/>
            <a:pathLst>
              <a:path h="1650767" w="11142680">
                <a:moveTo>
                  <a:pt x="0" y="0"/>
                </a:moveTo>
                <a:lnTo>
                  <a:pt x="11142680" y="0"/>
                </a:lnTo>
                <a:lnTo>
                  <a:pt x="11142680" y="1650767"/>
                </a:lnTo>
                <a:lnTo>
                  <a:pt x="0" y="1650767"/>
                </a:lnTo>
                <a:lnTo>
                  <a:pt x="0" y="0"/>
                </a:lnTo>
                <a:close/>
              </a:path>
            </a:pathLst>
          </a:custGeom>
          <a:blipFill>
            <a:blip r:embed="rId7"/>
            <a:stretch>
              <a:fillRect l="0" t="0" r="0" b="0"/>
            </a:stretch>
          </a:blipFill>
        </p:spPr>
      </p:sp>
      <p:sp>
        <p:nvSpPr>
          <p:cNvPr name="TextBox 5" id="5"/>
          <p:cNvSpPr txBox="true"/>
          <p:nvPr/>
        </p:nvSpPr>
        <p:spPr>
          <a:xfrm rot="0">
            <a:off x="1531425" y="971950"/>
            <a:ext cx="15225150" cy="1066800"/>
          </a:xfrm>
          <a:prstGeom prst="rect">
            <a:avLst/>
          </a:prstGeom>
        </p:spPr>
        <p:txBody>
          <a:bodyPr anchor="t" rtlCol="false" tIns="0" lIns="0" bIns="0" rIns="0">
            <a:spAutoFit/>
          </a:bodyPr>
          <a:lstStyle/>
          <a:p>
            <a:pPr algn="ctr">
              <a:lnSpc>
                <a:spcPts val="8400"/>
              </a:lnSpc>
            </a:pPr>
            <a:r>
              <a:rPr lang="en-US" sz="7000" u="sng">
                <a:solidFill>
                  <a:srgbClr val="202020"/>
                </a:solidFill>
                <a:latin typeface="Open Sans Bold"/>
              </a:rPr>
              <a:t>Strategy</a:t>
            </a:r>
            <a:r>
              <a:rPr lang="en-US" sz="7000" u="sng">
                <a:solidFill>
                  <a:srgbClr val="202020"/>
                </a:solidFill>
                <a:latin typeface="Open Sans Bold"/>
              </a:rPr>
              <a:t> 2: </a:t>
            </a:r>
          </a:p>
        </p:txBody>
      </p:sp>
      <p:sp>
        <p:nvSpPr>
          <p:cNvPr name="TextBox 6" id="6"/>
          <p:cNvSpPr txBox="true"/>
          <p:nvPr/>
        </p:nvSpPr>
        <p:spPr>
          <a:xfrm rot="0">
            <a:off x="5144325" y="2374946"/>
            <a:ext cx="7999350" cy="955167"/>
          </a:xfrm>
          <a:prstGeom prst="rect">
            <a:avLst/>
          </a:prstGeom>
        </p:spPr>
        <p:txBody>
          <a:bodyPr anchor="t" rtlCol="false" tIns="0" lIns="0" bIns="0" rIns="0">
            <a:spAutoFit/>
          </a:bodyPr>
          <a:lstStyle/>
          <a:p>
            <a:pPr algn="ctr">
              <a:lnSpc>
                <a:spcPts val="3863"/>
              </a:lnSpc>
            </a:pPr>
            <a:r>
              <a:rPr lang="en-US" sz="2799">
                <a:solidFill>
                  <a:srgbClr val="202020"/>
                </a:solidFill>
                <a:latin typeface="Open Sans"/>
              </a:rPr>
              <a:t>We trained our model  on all features  except one target features that we want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5374961" y="-3556285"/>
            <a:ext cx="26590364" cy="18053987"/>
          </a:xfrm>
          <a:custGeom>
            <a:avLst/>
            <a:gdLst/>
            <a:ahLst/>
            <a:cxnLst/>
            <a:rect r="r" b="b" t="t" l="l"/>
            <a:pathLst>
              <a:path h="18053987" w="26590364">
                <a:moveTo>
                  <a:pt x="0" y="0"/>
                </a:moveTo>
                <a:lnTo>
                  <a:pt x="26590364" y="0"/>
                </a:lnTo>
                <a:lnTo>
                  <a:pt x="26590364" y="18053987"/>
                </a:lnTo>
                <a:lnTo>
                  <a:pt x="0" y="180539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315524" y="381134"/>
            <a:ext cx="16364446" cy="9445262"/>
          </a:xfrm>
          <a:custGeom>
            <a:avLst/>
            <a:gdLst/>
            <a:ahLst/>
            <a:cxnLst/>
            <a:rect r="r" b="b" t="t" l="l"/>
            <a:pathLst>
              <a:path h="9445262" w="16364446">
                <a:moveTo>
                  <a:pt x="0" y="0"/>
                </a:moveTo>
                <a:lnTo>
                  <a:pt x="16364446" y="0"/>
                </a:lnTo>
                <a:lnTo>
                  <a:pt x="16364446" y="9445262"/>
                </a:lnTo>
                <a:lnTo>
                  <a:pt x="0" y="94452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572660" y="4645325"/>
            <a:ext cx="11142680" cy="1650767"/>
          </a:xfrm>
          <a:custGeom>
            <a:avLst/>
            <a:gdLst/>
            <a:ahLst/>
            <a:cxnLst/>
            <a:rect r="r" b="b" t="t" l="l"/>
            <a:pathLst>
              <a:path h="1650767" w="11142680">
                <a:moveTo>
                  <a:pt x="0" y="0"/>
                </a:moveTo>
                <a:lnTo>
                  <a:pt x="11142680" y="0"/>
                </a:lnTo>
                <a:lnTo>
                  <a:pt x="11142680" y="1650767"/>
                </a:lnTo>
                <a:lnTo>
                  <a:pt x="0" y="1650767"/>
                </a:lnTo>
                <a:lnTo>
                  <a:pt x="0" y="0"/>
                </a:lnTo>
                <a:close/>
              </a:path>
            </a:pathLst>
          </a:custGeom>
          <a:blipFill>
            <a:blip r:embed="rId7"/>
            <a:stretch>
              <a:fillRect l="0" t="0" r="0" b="0"/>
            </a:stretch>
          </a:blipFill>
        </p:spPr>
      </p:sp>
      <p:sp>
        <p:nvSpPr>
          <p:cNvPr name="TextBox 5" id="5"/>
          <p:cNvSpPr txBox="true"/>
          <p:nvPr/>
        </p:nvSpPr>
        <p:spPr>
          <a:xfrm rot="0">
            <a:off x="1531425" y="971950"/>
            <a:ext cx="15225150" cy="1066800"/>
          </a:xfrm>
          <a:prstGeom prst="rect">
            <a:avLst/>
          </a:prstGeom>
        </p:spPr>
        <p:txBody>
          <a:bodyPr anchor="t" rtlCol="false" tIns="0" lIns="0" bIns="0" rIns="0">
            <a:spAutoFit/>
          </a:bodyPr>
          <a:lstStyle/>
          <a:p>
            <a:pPr algn="ctr">
              <a:lnSpc>
                <a:spcPts val="8400"/>
              </a:lnSpc>
            </a:pPr>
            <a:r>
              <a:rPr lang="en-US" sz="7000" u="sng">
                <a:solidFill>
                  <a:srgbClr val="202020"/>
                </a:solidFill>
                <a:latin typeface="Open Sans Bold"/>
              </a:rPr>
              <a:t>Strategy</a:t>
            </a:r>
            <a:r>
              <a:rPr lang="en-US" sz="7000" u="sng">
                <a:solidFill>
                  <a:srgbClr val="202020"/>
                </a:solidFill>
                <a:latin typeface="Open Sans Bold"/>
              </a:rPr>
              <a:t> 3: </a:t>
            </a:r>
          </a:p>
        </p:txBody>
      </p:sp>
      <p:sp>
        <p:nvSpPr>
          <p:cNvPr name="TextBox 6" id="6"/>
          <p:cNvSpPr txBox="true"/>
          <p:nvPr/>
        </p:nvSpPr>
        <p:spPr>
          <a:xfrm rot="0">
            <a:off x="5144325" y="2374946"/>
            <a:ext cx="7999350" cy="955167"/>
          </a:xfrm>
          <a:prstGeom prst="rect">
            <a:avLst/>
          </a:prstGeom>
        </p:spPr>
        <p:txBody>
          <a:bodyPr anchor="t" rtlCol="false" tIns="0" lIns="0" bIns="0" rIns="0">
            <a:spAutoFit/>
          </a:bodyPr>
          <a:lstStyle/>
          <a:p>
            <a:pPr algn="ctr">
              <a:lnSpc>
                <a:spcPts val="3863"/>
              </a:lnSpc>
            </a:pPr>
            <a:r>
              <a:rPr lang="en-US" sz="2799">
                <a:solidFill>
                  <a:srgbClr val="202020"/>
                </a:solidFill>
                <a:latin typeface="Open Sans"/>
              </a:rPr>
              <a:t>We trained our model  on all features  except one target features that we want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868590" y="-3950940"/>
            <a:ext cx="14419389" cy="18161718"/>
          </a:xfrm>
          <a:custGeom>
            <a:avLst/>
            <a:gdLst/>
            <a:ahLst/>
            <a:cxnLst/>
            <a:rect r="r" b="b" t="t" l="l"/>
            <a:pathLst>
              <a:path h="18161718" w="14419389">
                <a:moveTo>
                  <a:pt x="0" y="0"/>
                </a:moveTo>
                <a:lnTo>
                  <a:pt x="14419389" y="0"/>
                </a:lnTo>
                <a:lnTo>
                  <a:pt x="14419389" y="18161718"/>
                </a:lnTo>
                <a:lnTo>
                  <a:pt x="0" y="18161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147994" y="241988"/>
            <a:ext cx="13860641" cy="9748508"/>
          </a:xfrm>
          <a:custGeom>
            <a:avLst/>
            <a:gdLst/>
            <a:ahLst/>
            <a:cxnLst/>
            <a:rect r="r" b="b" t="t" l="l"/>
            <a:pathLst>
              <a:path h="9748508" w="13860641">
                <a:moveTo>
                  <a:pt x="0" y="0"/>
                </a:moveTo>
                <a:lnTo>
                  <a:pt x="13860641" y="0"/>
                </a:lnTo>
                <a:lnTo>
                  <a:pt x="13860641" y="9748508"/>
                </a:lnTo>
                <a:lnTo>
                  <a:pt x="0" y="97485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131974" y="4163565"/>
            <a:ext cx="736616" cy="733940"/>
          </a:xfrm>
          <a:custGeom>
            <a:avLst/>
            <a:gdLst/>
            <a:ahLst/>
            <a:cxnLst/>
            <a:rect r="r" b="b" t="t" l="l"/>
            <a:pathLst>
              <a:path h="733940" w="736616">
                <a:moveTo>
                  <a:pt x="0" y="0"/>
                </a:moveTo>
                <a:lnTo>
                  <a:pt x="736616" y="0"/>
                </a:lnTo>
                <a:lnTo>
                  <a:pt x="736616" y="733940"/>
                </a:lnTo>
                <a:lnTo>
                  <a:pt x="0" y="7339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863553" y="1821894"/>
            <a:ext cx="8198062" cy="7911528"/>
          </a:xfrm>
          <a:custGeom>
            <a:avLst/>
            <a:gdLst/>
            <a:ahLst/>
            <a:cxnLst/>
            <a:rect r="r" b="b" t="t" l="l"/>
            <a:pathLst>
              <a:path h="7911528" w="8198062">
                <a:moveTo>
                  <a:pt x="0" y="0"/>
                </a:moveTo>
                <a:lnTo>
                  <a:pt x="8198061" y="0"/>
                </a:lnTo>
                <a:lnTo>
                  <a:pt x="8198061" y="7911528"/>
                </a:lnTo>
                <a:lnTo>
                  <a:pt x="0" y="7911528"/>
                </a:lnTo>
                <a:lnTo>
                  <a:pt x="0" y="0"/>
                </a:lnTo>
                <a:close/>
              </a:path>
            </a:pathLst>
          </a:custGeom>
          <a:blipFill>
            <a:blip r:embed="rId9"/>
            <a:stretch>
              <a:fillRect l="0" t="0" r="0" b="0"/>
            </a:stretch>
          </a:blipFill>
        </p:spPr>
      </p:sp>
      <p:sp>
        <p:nvSpPr>
          <p:cNvPr name="TextBox 6" id="6"/>
          <p:cNvSpPr txBox="true"/>
          <p:nvPr/>
        </p:nvSpPr>
        <p:spPr>
          <a:xfrm rot="0">
            <a:off x="-2636722" y="232463"/>
            <a:ext cx="15225150" cy="1066800"/>
          </a:xfrm>
          <a:prstGeom prst="rect">
            <a:avLst/>
          </a:prstGeom>
        </p:spPr>
        <p:txBody>
          <a:bodyPr anchor="t" rtlCol="false" tIns="0" lIns="0" bIns="0" rIns="0">
            <a:spAutoFit/>
          </a:bodyPr>
          <a:lstStyle/>
          <a:p>
            <a:pPr algn="ctr">
              <a:lnSpc>
                <a:spcPts val="8400"/>
              </a:lnSpc>
            </a:pPr>
            <a:r>
              <a:rPr lang="en-US" sz="7000" u="sng">
                <a:solidFill>
                  <a:srgbClr val="F60505"/>
                </a:solidFill>
                <a:latin typeface="Open Sans Bold"/>
              </a:rPr>
              <a:t>Algorithmes used:</a:t>
            </a:r>
          </a:p>
        </p:txBody>
      </p:sp>
      <p:sp>
        <p:nvSpPr>
          <p:cNvPr name="TextBox 7" id="7"/>
          <p:cNvSpPr txBox="true"/>
          <p:nvPr/>
        </p:nvSpPr>
        <p:spPr>
          <a:xfrm rot="0">
            <a:off x="2824778" y="5040042"/>
            <a:ext cx="4302150" cy="737616"/>
          </a:xfrm>
          <a:prstGeom prst="rect">
            <a:avLst/>
          </a:prstGeom>
        </p:spPr>
        <p:txBody>
          <a:bodyPr anchor="t" rtlCol="false" tIns="0" lIns="0" bIns="0" rIns="0">
            <a:spAutoFit/>
          </a:bodyPr>
          <a:lstStyle/>
          <a:p>
            <a:pPr algn="l">
              <a:lnSpc>
                <a:spcPts val="6072"/>
              </a:lnSpc>
            </a:pPr>
            <a:r>
              <a:rPr lang="en-US" sz="4400">
                <a:solidFill>
                  <a:srgbClr val="202020"/>
                </a:solidFill>
                <a:latin typeface="Open Sans Medium"/>
              </a:rPr>
              <a:t>SVM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903711" y="-1662419"/>
            <a:ext cx="26714480" cy="16003419"/>
          </a:xfrm>
          <a:custGeom>
            <a:avLst/>
            <a:gdLst/>
            <a:ahLst/>
            <a:cxnLst/>
            <a:rect r="r" b="b" t="t" l="l"/>
            <a:pathLst>
              <a:path h="16003419" w="26714480">
                <a:moveTo>
                  <a:pt x="0" y="0"/>
                </a:moveTo>
                <a:lnTo>
                  <a:pt x="26714480" y="0"/>
                </a:lnTo>
                <a:lnTo>
                  <a:pt x="26714480" y="16003419"/>
                </a:lnTo>
                <a:lnTo>
                  <a:pt x="0" y="160034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49905" y="282283"/>
            <a:ext cx="17054847" cy="9722433"/>
          </a:xfrm>
          <a:custGeom>
            <a:avLst/>
            <a:gdLst/>
            <a:ahLst/>
            <a:cxnLst/>
            <a:rect r="r" b="b" t="t" l="l"/>
            <a:pathLst>
              <a:path h="9722433" w="17054847">
                <a:moveTo>
                  <a:pt x="0" y="0"/>
                </a:moveTo>
                <a:lnTo>
                  <a:pt x="17054847" y="0"/>
                </a:lnTo>
                <a:lnTo>
                  <a:pt x="17054847" y="9722433"/>
                </a:lnTo>
                <a:lnTo>
                  <a:pt x="0" y="97224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7556717" y="4932235"/>
            <a:ext cx="9702583" cy="1828800"/>
          </a:xfrm>
          <a:prstGeom prst="rect">
            <a:avLst/>
          </a:prstGeom>
        </p:spPr>
        <p:txBody>
          <a:bodyPr anchor="t" rtlCol="false" tIns="0" lIns="0" bIns="0" rIns="0">
            <a:spAutoFit/>
          </a:bodyPr>
          <a:lstStyle/>
          <a:p>
            <a:pPr algn="l">
              <a:lnSpc>
                <a:spcPts val="14400"/>
              </a:lnSpc>
            </a:pPr>
            <a:r>
              <a:rPr lang="en-US" sz="12000">
                <a:solidFill>
                  <a:srgbClr val="000000"/>
                </a:solidFill>
                <a:latin typeface="Open Sans Bold"/>
              </a:rPr>
              <a:t>Introduction</a:t>
            </a:r>
          </a:p>
        </p:txBody>
      </p:sp>
      <p:sp>
        <p:nvSpPr>
          <p:cNvPr name="TextBox 5" id="5"/>
          <p:cNvSpPr txBox="true"/>
          <p:nvPr/>
        </p:nvSpPr>
        <p:spPr>
          <a:xfrm rot="0">
            <a:off x="11323988" y="3314699"/>
            <a:ext cx="3121350" cy="1828800"/>
          </a:xfrm>
          <a:prstGeom prst="rect">
            <a:avLst/>
          </a:prstGeom>
        </p:spPr>
        <p:txBody>
          <a:bodyPr anchor="t" rtlCol="false" tIns="0" lIns="0" bIns="0" rIns="0">
            <a:spAutoFit/>
          </a:bodyPr>
          <a:lstStyle/>
          <a:p>
            <a:pPr algn="l">
              <a:lnSpc>
                <a:spcPts val="14400"/>
              </a:lnSpc>
            </a:pPr>
            <a:r>
              <a:rPr lang="en-US" sz="12000" u="sng">
                <a:solidFill>
                  <a:srgbClr val="F60505"/>
                </a:solidFill>
                <a:latin typeface="Open Sans Bold"/>
              </a:rPr>
              <a:t>01</a:t>
            </a:r>
          </a:p>
        </p:txBody>
      </p:sp>
      <p:sp>
        <p:nvSpPr>
          <p:cNvPr name="Freeform 6" id="6"/>
          <p:cNvSpPr/>
          <p:nvPr/>
        </p:nvSpPr>
        <p:spPr>
          <a:xfrm flipH="false" flipV="false" rot="0">
            <a:off x="1426418" y="2324004"/>
            <a:ext cx="5641224" cy="5638990"/>
          </a:xfrm>
          <a:custGeom>
            <a:avLst/>
            <a:gdLst/>
            <a:ahLst/>
            <a:cxnLst/>
            <a:rect r="r" b="b" t="t" l="l"/>
            <a:pathLst>
              <a:path h="5638990" w="5641224">
                <a:moveTo>
                  <a:pt x="0" y="0"/>
                </a:moveTo>
                <a:lnTo>
                  <a:pt x="5641224" y="0"/>
                </a:lnTo>
                <a:lnTo>
                  <a:pt x="5641224" y="5638990"/>
                </a:lnTo>
                <a:lnTo>
                  <a:pt x="0" y="56389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868590" y="-3950940"/>
            <a:ext cx="14419389" cy="18161718"/>
          </a:xfrm>
          <a:custGeom>
            <a:avLst/>
            <a:gdLst/>
            <a:ahLst/>
            <a:cxnLst/>
            <a:rect r="r" b="b" t="t" l="l"/>
            <a:pathLst>
              <a:path h="18161718" w="14419389">
                <a:moveTo>
                  <a:pt x="0" y="0"/>
                </a:moveTo>
                <a:lnTo>
                  <a:pt x="14419389" y="0"/>
                </a:lnTo>
                <a:lnTo>
                  <a:pt x="14419389" y="18161718"/>
                </a:lnTo>
                <a:lnTo>
                  <a:pt x="0" y="18161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147994" y="241988"/>
            <a:ext cx="13860641" cy="9748508"/>
          </a:xfrm>
          <a:custGeom>
            <a:avLst/>
            <a:gdLst/>
            <a:ahLst/>
            <a:cxnLst/>
            <a:rect r="r" b="b" t="t" l="l"/>
            <a:pathLst>
              <a:path h="9748508" w="13860641">
                <a:moveTo>
                  <a:pt x="0" y="0"/>
                </a:moveTo>
                <a:lnTo>
                  <a:pt x="13860641" y="0"/>
                </a:lnTo>
                <a:lnTo>
                  <a:pt x="13860641" y="9748508"/>
                </a:lnTo>
                <a:lnTo>
                  <a:pt x="0" y="97485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2636722" y="232463"/>
            <a:ext cx="15225150" cy="1066800"/>
          </a:xfrm>
          <a:prstGeom prst="rect">
            <a:avLst/>
          </a:prstGeom>
        </p:spPr>
        <p:txBody>
          <a:bodyPr anchor="t" rtlCol="false" tIns="0" lIns="0" bIns="0" rIns="0">
            <a:spAutoFit/>
          </a:bodyPr>
          <a:lstStyle/>
          <a:p>
            <a:pPr algn="ctr">
              <a:lnSpc>
                <a:spcPts val="8400"/>
              </a:lnSpc>
            </a:pPr>
            <a:r>
              <a:rPr lang="en-US" sz="7000" u="sng">
                <a:solidFill>
                  <a:srgbClr val="F60505"/>
                </a:solidFill>
                <a:latin typeface="Open Sans Bold"/>
              </a:rPr>
              <a:t>Algorithmes used:</a:t>
            </a:r>
          </a:p>
        </p:txBody>
      </p:sp>
      <p:sp>
        <p:nvSpPr>
          <p:cNvPr name="Freeform 5" id="5"/>
          <p:cNvSpPr/>
          <p:nvPr/>
        </p:nvSpPr>
        <p:spPr>
          <a:xfrm flipH="false" flipV="false" rot="0">
            <a:off x="14445287" y="3197080"/>
            <a:ext cx="751014" cy="735850"/>
          </a:xfrm>
          <a:custGeom>
            <a:avLst/>
            <a:gdLst/>
            <a:ahLst/>
            <a:cxnLst/>
            <a:rect r="r" b="b" t="t" l="l"/>
            <a:pathLst>
              <a:path h="735850" w="751014">
                <a:moveTo>
                  <a:pt x="0" y="0"/>
                </a:moveTo>
                <a:lnTo>
                  <a:pt x="751014" y="0"/>
                </a:lnTo>
                <a:lnTo>
                  <a:pt x="751014" y="735850"/>
                </a:lnTo>
                <a:lnTo>
                  <a:pt x="0" y="7358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756449" y="1028700"/>
            <a:ext cx="13860641" cy="9748508"/>
          </a:xfrm>
          <a:custGeom>
            <a:avLst/>
            <a:gdLst/>
            <a:ahLst/>
            <a:cxnLst/>
            <a:rect r="r" b="b" t="t" l="l"/>
            <a:pathLst>
              <a:path h="9748508" w="13860641">
                <a:moveTo>
                  <a:pt x="0" y="0"/>
                </a:moveTo>
                <a:lnTo>
                  <a:pt x="13860641" y="0"/>
                </a:lnTo>
                <a:lnTo>
                  <a:pt x="13860641" y="9748508"/>
                </a:lnTo>
                <a:lnTo>
                  <a:pt x="0" y="97485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096616" y="1830296"/>
            <a:ext cx="8077583" cy="7484733"/>
          </a:xfrm>
          <a:custGeom>
            <a:avLst/>
            <a:gdLst/>
            <a:ahLst/>
            <a:cxnLst/>
            <a:rect r="r" b="b" t="t" l="l"/>
            <a:pathLst>
              <a:path h="7484733" w="8077583">
                <a:moveTo>
                  <a:pt x="0" y="0"/>
                </a:moveTo>
                <a:lnTo>
                  <a:pt x="8077583" y="0"/>
                </a:lnTo>
                <a:lnTo>
                  <a:pt x="8077583" y="7484733"/>
                </a:lnTo>
                <a:lnTo>
                  <a:pt x="0" y="7484733"/>
                </a:lnTo>
                <a:lnTo>
                  <a:pt x="0" y="0"/>
                </a:lnTo>
                <a:close/>
              </a:path>
            </a:pathLst>
          </a:custGeom>
          <a:blipFill>
            <a:blip r:embed="rId9"/>
            <a:stretch>
              <a:fillRect l="0" t="0" r="0" b="0"/>
            </a:stretch>
          </a:blipFill>
        </p:spPr>
      </p:sp>
      <p:sp>
        <p:nvSpPr>
          <p:cNvPr name="TextBox 8" id="8"/>
          <p:cNvSpPr txBox="true"/>
          <p:nvPr/>
        </p:nvSpPr>
        <p:spPr>
          <a:xfrm rot="0">
            <a:off x="13269606" y="4073046"/>
            <a:ext cx="4302150" cy="1499616"/>
          </a:xfrm>
          <a:prstGeom prst="rect">
            <a:avLst/>
          </a:prstGeom>
        </p:spPr>
        <p:txBody>
          <a:bodyPr anchor="t" rtlCol="false" tIns="0" lIns="0" bIns="0" rIns="0">
            <a:spAutoFit/>
          </a:bodyPr>
          <a:lstStyle/>
          <a:p>
            <a:pPr algn="l">
              <a:lnSpc>
                <a:spcPts val="6072"/>
              </a:lnSpc>
            </a:pPr>
            <a:r>
              <a:rPr lang="en-US" sz="4400">
                <a:solidFill>
                  <a:srgbClr val="202020"/>
                </a:solidFill>
                <a:latin typeface="Open Sans Medium"/>
              </a:rPr>
              <a:t>Decision Tree Classifier</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868590" y="-3950940"/>
            <a:ext cx="14419389" cy="18161718"/>
          </a:xfrm>
          <a:custGeom>
            <a:avLst/>
            <a:gdLst/>
            <a:ahLst/>
            <a:cxnLst/>
            <a:rect r="r" b="b" t="t" l="l"/>
            <a:pathLst>
              <a:path h="18161718" w="14419389">
                <a:moveTo>
                  <a:pt x="0" y="0"/>
                </a:moveTo>
                <a:lnTo>
                  <a:pt x="14419389" y="0"/>
                </a:lnTo>
                <a:lnTo>
                  <a:pt x="14419389" y="18161718"/>
                </a:lnTo>
                <a:lnTo>
                  <a:pt x="0" y="18161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147994" y="241988"/>
            <a:ext cx="13860641" cy="9748508"/>
          </a:xfrm>
          <a:custGeom>
            <a:avLst/>
            <a:gdLst/>
            <a:ahLst/>
            <a:cxnLst/>
            <a:rect r="r" b="b" t="t" l="l"/>
            <a:pathLst>
              <a:path h="9748508" w="13860641">
                <a:moveTo>
                  <a:pt x="0" y="0"/>
                </a:moveTo>
                <a:lnTo>
                  <a:pt x="13860641" y="0"/>
                </a:lnTo>
                <a:lnTo>
                  <a:pt x="13860641" y="9748508"/>
                </a:lnTo>
                <a:lnTo>
                  <a:pt x="0" y="97485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2636722" y="232463"/>
            <a:ext cx="15225150" cy="1066800"/>
          </a:xfrm>
          <a:prstGeom prst="rect">
            <a:avLst/>
          </a:prstGeom>
        </p:spPr>
        <p:txBody>
          <a:bodyPr anchor="t" rtlCol="false" tIns="0" lIns="0" bIns="0" rIns="0">
            <a:spAutoFit/>
          </a:bodyPr>
          <a:lstStyle/>
          <a:p>
            <a:pPr algn="ctr">
              <a:lnSpc>
                <a:spcPts val="8400"/>
              </a:lnSpc>
            </a:pPr>
            <a:r>
              <a:rPr lang="en-US" sz="7000" u="sng">
                <a:solidFill>
                  <a:srgbClr val="F60505"/>
                </a:solidFill>
                <a:latin typeface="Open Sans Bold"/>
              </a:rPr>
              <a:t>Algorithmes used:</a:t>
            </a:r>
          </a:p>
        </p:txBody>
      </p:sp>
      <p:sp>
        <p:nvSpPr>
          <p:cNvPr name="TextBox 5" id="5"/>
          <p:cNvSpPr txBox="true"/>
          <p:nvPr/>
        </p:nvSpPr>
        <p:spPr>
          <a:xfrm rot="0">
            <a:off x="687007" y="4034214"/>
            <a:ext cx="6921975" cy="737616"/>
          </a:xfrm>
          <a:prstGeom prst="rect">
            <a:avLst/>
          </a:prstGeom>
        </p:spPr>
        <p:txBody>
          <a:bodyPr anchor="t" rtlCol="false" tIns="0" lIns="0" bIns="0" rIns="0">
            <a:spAutoFit/>
          </a:bodyPr>
          <a:lstStyle/>
          <a:p>
            <a:pPr algn="l">
              <a:lnSpc>
                <a:spcPts val="6072"/>
              </a:lnSpc>
            </a:pPr>
            <a:r>
              <a:rPr lang="en-US" sz="4400">
                <a:solidFill>
                  <a:srgbClr val="202020"/>
                </a:solidFill>
                <a:latin typeface="Open Sans Medium"/>
              </a:rPr>
              <a:t>Random forest classifier</a:t>
            </a:r>
          </a:p>
        </p:txBody>
      </p:sp>
      <p:sp>
        <p:nvSpPr>
          <p:cNvPr name="Freeform 6" id="6"/>
          <p:cNvSpPr/>
          <p:nvPr/>
        </p:nvSpPr>
        <p:spPr>
          <a:xfrm flipH="false" flipV="false" rot="0">
            <a:off x="3510126" y="3405782"/>
            <a:ext cx="716928" cy="704632"/>
          </a:xfrm>
          <a:custGeom>
            <a:avLst/>
            <a:gdLst/>
            <a:ahLst/>
            <a:cxnLst/>
            <a:rect r="r" b="b" t="t" l="l"/>
            <a:pathLst>
              <a:path h="704632" w="716928">
                <a:moveTo>
                  <a:pt x="0" y="0"/>
                </a:moveTo>
                <a:lnTo>
                  <a:pt x="716928" y="0"/>
                </a:lnTo>
                <a:lnTo>
                  <a:pt x="716928" y="704632"/>
                </a:lnTo>
                <a:lnTo>
                  <a:pt x="0" y="7046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8083710" y="1707860"/>
            <a:ext cx="9536116" cy="9006332"/>
          </a:xfrm>
          <a:custGeom>
            <a:avLst/>
            <a:gdLst/>
            <a:ahLst/>
            <a:cxnLst/>
            <a:rect r="r" b="b" t="t" l="l"/>
            <a:pathLst>
              <a:path h="9006332" w="9536116">
                <a:moveTo>
                  <a:pt x="0" y="0"/>
                </a:moveTo>
                <a:lnTo>
                  <a:pt x="9536116" y="0"/>
                </a:lnTo>
                <a:lnTo>
                  <a:pt x="9536116" y="9006332"/>
                </a:lnTo>
                <a:lnTo>
                  <a:pt x="0" y="9006332"/>
                </a:lnTo>
                <a:lnTo>
                  <a:pt x="0" y="0"/>
                </a:lnTo>
                <a:close/>
              </a:path>
            </a:pathLst>
          </a:custGeom>
          <a:blipFill>
            <a:blip r:embed="rId9"/>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724185" y="-4213272"/>
            <a:ext cx="23964735" cy="20402367"/>
          </a:xfrm>
          <a:custGeom>
            <a:avLst/>
            <a:gdLst/>
            <a:ahLst/>
            <a:cxnLst/>
            <a:rect r="r" b="b" t="t" l="l"/>
            <a:pathLst>
              <a:path h="20402367" w="23964735">
                <a:moveTo>
                  <a:pt x="0" y="0"/>
                </a:moveTo>
                <a:lnTo>
                  <a:pt x="23964735" y="0"/>
                </a:lnTo>
                <a:lnTo>
                  <a:pt x="23964735" y="20402367"/>
                </a:lnTo>
                <a:lnTo>
                  <a:pt x="0" y="204023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377526" y="127682"/>
            <a:ext cx="16956120" cy="9748514"/>
          </a:xfrm>
          <a:custGeom>
            <a:avLst/>
            <a:gdLst/>
            <a:ahLst/>
            <a:cxnLst/>
            <a:rect r="r" b="b" t="t" l="l"/>
            <a:pathLst>
              <a:path h="9748514" w="16956120">
                <a:moveTo>
                  <a:pt x="0" y="0"/>
                </a:moveTo>
                <a:lnTo>
                  <a:pt x="16956120" y="0"/>
                </a:lnTo>
                <a:lnTo>
                  <a:pt x="16956120" y="9748514"/>
                </a:lnTo>
                <a:lnTo>
                  <a:pt x="0" y="97485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531425" y="971950"/>
            <a:ext cx="15225150" cy="972075"/>
          </a:xfrm>
          <a:prstGeom prst="rect">
            <a:avLst/>
          </a:prstGeom>
        </p:spPr>
        <p:txBody>
          <a:bodyPr anchor="t" rtlCol="false" tIns="0" lIns="0" bIns="0" rIns="0">
            <a:spAutoFit/>
          </a:bodyPr>
          <a:lstStyle/>
          <a:p>
            <a:pPr algn="ctr">
              <a:lnSpc>
                <a:spcPts val="8400"/>
              </a:lnSpc>
            </a:pPr>
            <a:r>
              <a:rPr lang="en-US" sz="7000">
                <a:solidFill>
                  <a:srgbClr val="202020"/>
                </a:solidFill>
                <a:latin typeface="Open Sans Bold"/>
              </a:rPr>
              <a:t>Definition of substance abuse</a:t>
            </a:r>
          </a:p>
        </p:txBody>
      </p:sp>
      <p:sp>
        <p:nvSpPr>
          <p:cNvPr name="TextBox 5" id="5"/>
          <p:cNvSpPr txBox="true"/>
          <p:nvPr/>
        </p:nvSpPr>
        <p:spPr>
          <a:xfrm rot="0">
            <a:off x="9784329" y="3893400"/>
            <a:ext cx="6682350" cy="3615975"/>
          </a:xfrm>
          <a:prstGeom prst="rect">
            <a:avLst/>
          </a:prstGeom>
        </p:spPr>
        <p:txBody>
          <a:bodyPr anchor="t" rtlCol="false" tIns="0" lIns="0" bIns="0" rIns="0">
            <a:spAutoFit/>
          </a:bodyPr>
          <a:lstStyle/>
          <a:p>
            <a:pPr algn="l">
              <a:lnSpc>
                <a:spcPts val="3863"/>
              </a:lnSpc>
            </a:pPr>
            <a:r>
              <a:rPr lang="en-US" sz="2799">
                <a:solidFill>
                  <a:srgbClr val="202020"/>
                </a:solidFill>
                <a:latin typeface="Open Sans"/>
              </a:rPr>
              <a:t>Mercury takes a little more than 58 days to complete its rotation, so try to imagine how long days must be there! Since the temperatures are so extreme, albeit not as extreme as on Venus, Mercury has been deemed to be non-habitable for humans</a:t>
            </a:r>
          </a:p>
        </p:txBody>
      </p:sp>
      <p:sp>
        <p:nvSpPr>
          <p:cNvPr name="TextBox 6" id="6"/>
          <p:cNvSpPr txBox="true"/>
          <p:nvPr/>
        </p:nvSpPr>
        <p:spPr>
          <a:xfrm rot="0">
            <a:off x="1821325" y="3893400"/>
            <a:ext cx="6682350" cy="3615975"/>
          </a:xfrm>
          <a:prstGeom prst="rect">
            <a:avLst/>
          </a:prstGeom>
        </p:spPr>
        <p:txBody>
          <a:bodyPr anchor="t" rtlCol="false" tIns="0" lIns="0" bIns="0" rIns="0">
            <a:spAutoFit/>
          </a:bodyPr>
          <a:lstStyle/>
          <a:p>
            <a:pPr algn="l">
              <a:lnSpc>
                <a:spcPts val="3863"/>
              </a:lnSpc>
            </a:pPr>
            <a:r>
              <a:rPr lang="en-US" sz="2799">
                <a:solidFill>
                  <a:srgbClr val="202020"/>
                </a:solidFill>
                <a:latin typeface="Open Sans"/>
              </a:rPr>
              <a:t>Mercury is the closest planet to the Sun and the smallest one in the entire Solar System. Contrary to popular belief, this planet's name has nothing to do with the liquid metal. Mercury was, instead, named after the famous Roman messenger god Mercurius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145261" y="-4953540"/>
            <a:ext cx="26012602" cy="19713640"/>
          </a:xfrm>
          <a:custGeom>
            <a:avLst/>
            <a:gdLst/>
            <a:ahLst/>
            <a:cxnLst/>
            <a:rect r="r" b="b" t="t" l="l"/>
            <a:pathLst>
              <a:path h="19713640" w="26012602">
                <a:moveTo>
                  <a:pt x="0" y="0"/>
                </a:moveTo>
                <a:lnTo>
                  <a:pt x="26012602" y="0"/>
                </a:lnTo>
                <a:lnTo>
                  <a:pt x="26012602" y="19713640"/>
                </a:lnTo>
                <a:lnTo>
                  <a:pt x="0" y="197136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95594" y="422982"/>
            <a:ext cx="17201970" cy="9748512"/>
          </a:xfrm>
          <a:custGeom>
            <a:avLst/>
            <a:gdLst/>
            <a:ahLst/>
            <a:cxnLst/>
            <a:rect r="r" b="b" t="t" l="l"/>
            <a:pathLst>
              <a:path h="9748512" w="17201970">
                <a:moveTo>
                  <a:pt x="0" y="0"/>
                </a:moveTo>
                <a:lnTo>
                  <a:pt x="17201970" y="0"/>
                </a:lnTo>
                <a:lnTo>
                  <a:pt x="17201970" y="9748512"/>
                </a:lnTo>
                <a:lnTo>
                  <a:pt x="0" y="97485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627348" y="4382838"/>
            <a:ext cx="10012815" cy="1828800"/>
          </a:xfrm>
          <a:prstGeom prst="rect">
            <a:avLst/>
          </a:prstGeom>
        </p:spPr>
        <p:txBody>
          <a:bodyPr anchor="t" rtlCol="false" tIns="0" lIns="0" bIns="0" rIns="0">
            <a:spAutoFit/>
          </a:bodyPr>
          <a:lstStyle/>
          <a:p>
            <a:pPr algn="ctr">
              <a:lnSpc>
                <a:spcPts val="14400"/>
              </a:lnSpc>
            </a:pPr>
            <a:r>
              <a:rPr lang="en-US" sz="12000">
                <a:solidFill>
                  <a:srgbClr val="202020"/>
                </a:solidFill>
                <a:latin typeface="Open Sans Bold"/>
              </a:rPr>
              <a:t>Bonus touch</a:t>
            </a:r>
          </a:p>
        </p:txBody>
      </p:sp>
      <p:sp>
        <p:nvSpPr>
          <p:cNvPr name="Freeform 5" id="5"/>
          <p:cNvSpPr/>
          <p:nvPr/>
        </p:nvSpPr>
        <p:spPr>
          <a:xfrm flipH="false" flipV="false" rot="0">
            <a:off x="10969374" y="2616014"/>
            <a:ext cx="5998472" cy="9323354"/>
          </a:xfrm>
          <a:custGeom>
            <a:avLst/>
            <a:gdLst/>
            <a:ahLst/>
            <a:cxnLst/>
            <a:rect r="r" b="b" t="t" l="l"/>
            <a:pathLst>
              <a:path h="9323354" w="5998472">
                <a:moveTo>
                  <a:pt x="0" y="0"/>
                </a:moveTo>
                <a:lnTo>
                  <a:pt x="5998472" y="0"/>
                </a:lnTo>
                <a:lnTo>
                  <a:pt x="5998472" y="9323354"/>
                </a:lnTo>
                <a:lnTo>
                  <a:pt x="0" y="93233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4570127" y="2554038"/>
            <a:ext cx="3121350" cy="1828800"/>
          </a:xfrm>
          <a:prstGeom prst="rect">
            <a:avLst/>
          </a:prstGeom>
        </p:spPr>
        <p:txBody>
          <a:bodyPr anchor="t" rtlCol="false" tIns="0" lIns="0" bIns="0" rIns="0">
            <a:spAutoFit/>
          </a:bodyPr>
          <a:lstStyle/>
          <a:p>
            <a:pPr algn="l">
              <a:lnSpc>
                <a:spcPts val="14400"/>
              </a:lnSpc>
            </a:pPr>
            <a:r>
              <a:rPr lang="en-US" sz="12000" u="sng">
                <a:solidFill>
                  <a:srgbClr val="F60505"/>
                </a:solidFill>
                <a:latin typeface="Open Sans Bold"/>
              </a:rPr>
              <a:t>04</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323135" y="-4043668"/>
            <a:ext cx="22077717" cy="14819061"/>
          </a:xfrm>
          <a:custGeom>
            <a:avLst/>
            <a:gdLst/>
            <a:ahLst/>
            <a:cxnLst/>
            <a:rect r="r" b="b" t="t" l="l"/>
            <a:pathLst>
              <a:path h="14819061" w="22077717">
                <a:moveTo>
                  <a:pt x="0" y="0"/>
                </a:moveTo>
                <a:lnTo>
                  <a:pt x="22077717" y="0"/>
                </a:lnTo>
                <a:lnTo>
                  <a:pt x="22077717" y="14819061"/>
                </a:lnTo>
                <a:lnTo>
                  <a:pt x="0" y="148190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13425" y="1028700"/>
            <a:ext cx="17261150" cy="8675382"/>
          </a:xfrm>
          <a:custGeom>
            <a:avLst/>
            <a:gdLst/>
            <a:ahLst/>
            <a:cxnLst/>
            <a:rect r="r" b="b" t="t" l="l"/>
            <a:pathLst>
              <a:path h="8675382" w="17261150">
                <a:moveTo>
                  <a:pt x="0" y="0"/>
                </a:moveTo>
                <a:lnTo>
                  <a:pt x="17261150" y="0"/>
                </a:lnTo>
                <a:lnTo>
                  <a:pt x="17261150" y="8675382"/>
                </a:lnTo>
                <a:lnTo>
                  <a:pt x="0" y="8675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9525309" y="3365863"/>
            <a:ext cx="7733991" cy="7355823"/>
          </a:xfrm>
          <a:custGeom>
            <a:avLst/>
            <a:gdLst/>
            <a:ahLst/>
            <a:cxnLst/>
            <a:rect r="r" b="b" t="t" l="l"/>
            <a:pathLst>
              <a:path h="7355823" w="7733991">
                <a:moveTo>
                  <a:pt x="0" y="0"/>
                </a:moveTo>
                <a:lnTo>
                  <a:pt x="7733991" y="0"/>
                </a:lnTo>
                <a:lnTo>
                  <a:pt x="7733991" y="7355823"/>
                </a:lnTo>
                <a:lnTo>
                  <a:pt x="0" y="7355823"/>
                </a:lnTo>
                <a:lnTo>
                  <a:pt x="0" y="0"/>
                </a:lnTo>
                <a:close/>
              </a:path>
            </a:pathLst>
          </a:custGeom>
          <a:blipFill>
            <a:blip r:embed="rId7"/>
            <a:stretch>
              <a:fillRect l="0" t="0" r="0" b="0"/>
            </a:stretch>
          </a:blipFill>
        </p:spPr>
      </p:sp>
      <p:sp>
        <p:nvSpPr>
          <p:cNvPr name="TextBox 5" id="5"/>
          <p:cNvSpPr txBox="true"/>
          <p:nvPr/>
        </p:nvSpPr>
        <p:spPr>
          <a:xfrm rot="0">
            <a:off x="1194934" y="542925"/>
            <a:ext cx="15225150" cy="485775"/>
          </a:xfrm>
          <a:prstGeom prst="rect">
            <a:avLst/>
          </a:prstGeom>
        </p:spPr>
        <p:txBody>
          <a:bodyPr anchor="t" rtlCol="false" tIns="0" lIns="0" bIns="0" rIns="0">
            <a:spAutoFit/>
          </a:bodyPr>
          <a:lstStyle/>
          <a:p>
            <a:pPr algn="ctr">
              <a:lnSpc>
                <a:spcPts val="3840"/>
              </a:lnSpc>
            </a:pPr>
            <a:r>
              <a:rPr lang="en-US" sz="3200" u="sng">
                <a:solidFill>
                  <a:srgbClr val="202020"/>
                </a:solidFill>
                <a:latin typeface="Open Sans Bold"/>
              </a:rPr>
              <a:t>New Data added:</a:t>
            </a:r>
          </a:p>
        </p:txBody>
      </p:sp>
      <p:sp>
        <p:nvSpPr>
          <p:cNvPr name="TextBox 6" id="6"/>
          <p:cNvSpPr txBox="true"/>
          <p:nvPr/>
        </p:nvSpPr>
        <p:spPr>
          <a:xfrm rot="0">
            <a:off x="860454" y="1234869"/>
            <a:ext cx="13363565" cy="2654808"/>
          </a:xfrm>
          <a:prstGeom prst="rect">
            <a:avLst/>
          </a:prstGeom>
        </p:spPr>
        <p:txBody>
          <a:bodyPr anchor="t" rtlCol="false" tIns="0" lIns="0" bIns="0" rIns="0">
            <a:spAutoFit/>
          </a:bodyPr>
          <a:lstStyle/>
          <a:p>
            <a:pPr marL="474976" indent="-237488" lvl="1">
              <a:lnSpc>
                <a:spcPts val="3035"/>
              </a:lnSpc>
              <a:buFont typeface="Arial"/>
              <a:buChar char="•"/>
            </a:pPr>
            <a:r>
              <a:rPr lang="en-US" sz="2199">
                <a:solidFill>
                  <a:srgbClr val="202020"/>
                </a:solidFill>
                <a:latin typeface="Open Sans Medium"/>
              </a:rPr>
              <a:t>Created a Google Form to systematically collect data on drug addiction among students at ESILV school.</a:t>
            </a:r>
          </a:p>
          <a:p>
            <a:pPr marL="474976" indent="-237488" lvl="1">
              <a:lnSpc>
                <a:spcPts val="3035"/>
              </a:lnSpc>
              <a:buFont typeface="Arial"/>
              <a:buChar char="•"/>
            </a:pPr>
            <a:r>
              <a:rPr lang="en-US" sz="2199">
                <a:solidFill>
                  <a:srgbClr val="202020"/>
                </a:solidFill>
                <a:latin typeface="Open Sans Medium"/>
              </a:rPr>
              <a:t>Included questions covering demographic information, academic experiences, and various aspects of drug usage patterns to ensure a comprehensive analysis.</a:t>
            </a:r>
          </a:p>
          <a:p>
            <a:pPr marL="474976" indent="-237488" lvl="1">
              <a:lnSpc>
                <a:spcPts val="3035"/>
              </a:lnSpc>
              <a:buFont typeface="Arial"/>
              <a:buChar char="•"/>
            </a:pPr>
            <a:r>
              <a:rPr lang="en-US" sz="2199">
                <a:solidFill>
                  <a:srgbClr val="202020"/>
                </a:solidFill>
                <a:latin typeface="Open Sans Medium"/>
              </a:rPr>
              <a:t>Implemented measures to guarantee participant anonymity and encouraged honest responses to enhance the reliability of the collected data.</a:t>
            </a:r>
          </a:p>
          <a:p>
            <a:pPr algn="l">
              <a:lnSpc>
                <a:spcPts val="3035"/>
              </a:lnSpc>
            </a:pPr>
          </a:p>
        </p:txBody>
      </p:sp>
      <p:sp>
        <p:nvSpPr>
          <p:cNvPr name="TextBox 7" id="7"/>
          <p:cNvSpPr txBox="true"/>
          <p:nvPr/>
        </p:nvSpPr>
        <p:spPr>
          <a:xfrm rot="0">
            <a:off x="1028700" y="6514184"/>
            <a:ext cx="8294084" cy="1021081"/>
          </a:xfrm>
          <a:prstGeom prst="rect">
            <a:avLst/>
          </a:prstGeom>
        </p:spPr>
        <p:txBody>
          <a:bodyPr anchor="t" rtlCol="false" tIns="0" lIns="0" bIns="0" rIns="0">
            <a:spAutoFit/>
          </a:bodyPr>
          <a:lstStyle/>
          <a:p>
            <a:pPr algn="ctr">
              <a:lnSpc>
                <a:spcPts val="2759"/>
              </a:lnSpc>
              <a:spcBef>
                <a:spcPct val="0"/>
              </a:spcBef>
            </a:pPr>
            <a:r>
              <a:rPr lang="en-US" sz="1999">
                <a:solidFill>
                  <a:srgbClr val="202020"/>
                </a:solidFill>
                <a:latin typeface="Open Sans Medium"/>
              </a:rPr>
              <a:t>Link: https://docs.google.com/forms/d/e/1FAIpQLSdciFpJZGCfMeNfpObE1PAqkZ1xhai-3oQ-YtlxN-QbyVXzig/viewform?usp=pp_url</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46586" y="-1424088"/>
            <a:ext cx="20459386" cy="15802306"/>
          </a:xfrm>
          <a:custGeom>
            <a:avLst/>
            <a:gdLst/>
            <a:ahLst/>
            <a:cxnLst/>
            <a:rect r="r" b="b" t="t" l="l"/>
            <a:pathLst>
              <a:path h="15802306" w="20459386">
                <a:moveTo>
                  <a:pt x="0" y="0"/>
                </a:moveTo>
                <a:lnTo>
                  <a:pt x="20459386" y="0"/>
                </a:lnTo>
                <a:lnTo>
                  <a:pt x="20459386" y="15802306"/>
                </a:lnTo>
                <a:lnTo>
                  <a:pt x="0" y="1580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13425" y="1363210"/>
            <a:ext cx="17261150" cy="8675382"/>
          </a:xfrm>
          <a:custGeom>
            <a:avLst/>
            <a:gdLst/>
            <a:ahLst/>
            <a:cxnLst/>
            <a:rect r="r" b="b" t="t" l="l"/>
            <a:pathLst>
              <a:path h="8675382" w="17261150">
                <a:moveTo>
                  <a:pt x="0" y="0"/>
                </a:moveTo>
                <a:lnTo>
                  <a:pt x="17261150" y="0"/>
                </a:lnTo>
                <a:lnTo>
                  <a:pt x="17261150" y="8675382"/>
                </a:lnTo>
                <a:lnTo>
                  <a:pt x="0" y="8675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711010" y="4265710"/>
            <a:ext cx="6865968" cy="4992590"/>
          </a:xfrm>
          <a:custGeom>
            <a:avLst/>
            <a:gdLst/>
            <a:ahLst/>
            <a:cxnLst/>
            <a:rect r="r" b="b" t="t" l="l"/>
            <a:pathLst>
              <a:path h="4992590" w="6865968">
                <a:moveTo>
                  <a:pt x="0" y="0"/>
                </a:moveTo>
                <a:lnTo>
                  <a:pt x="6865968" y="0"/>
                </a:lnTo>
                <a:lnTo>
                  <a:pt x="6865968" y="4992590"/>
                </a:lnTo>
                <a:lnTo>
                  <a:pt x="0" y="49925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5714442" y="4265710"/>
            <a:ext cx="6862536" cy="3688613"/>
          </a:xfrm>
          <a:custGeom>
            <a:avLst/>
            <a:gdLst/>
            <a:ahLst/>
            <a:cxnLst/>
            <a:rect r="r" b="b" t="t" l="l"/>
            <a:pathLst>
              <a:path h="3688613" w="6862536">
                <a:moveTo>
                  <a:pt x="0" y="0"/>
                </a:moveTo>
                <a:lnTo>
                  <a:pt x="6862536" y="0"/>
                </a:lnTo>
                <a:lnTo>
                  <a:pt x="6862536" y="3688613"/>
                </a:lnTo>
                <a:lnTo>
                  <a:pt x="0" y="3688613"/>
                </a:lnTo>
                <a:lnTo>
                  <a:pt x="0" y="0"/>
                </a:lnTo>
                <a:close/>
              </a:path>
            </a:pathLst>
          </a:custGeom>
          <a:blipFill>
            <a:blip r:embed="rId9"/>
            <a:stretch>
              <a:fillRect l="0" t="0" r="0" b="0"/>
            </a:stretch>
          </a:blipFill>
        </p:spPr>
      </p:sp>
      <p:sp>
        <p:nvSpPr>
          <p:cNvPr name="TextBox 6" id="6"/>
          <p:cNvSpPr txBox="true"/>
          <p:nvPr/>
        </p:nvSpPr>
        <p:spPr>
          <a:xfrm rot="0">
            <a:off x="4004539" y="2882690"/>
            <a:ext cx="9750150" cy="1066800"/>
          </a:xfrm>
          <a:prstGeom prst="rect">
            <a:avLst/>
          </a:prstGeom>
        </p:spPr>
        <p:txBody>
          <a:bodyPr anchor="t" rtlCol="false" tIns="0" lIns="0" bIns="0" rIns="0">
            <a:spAutoFit/>
          </a:bodyPr>
          <a:lstStyle/>
          <a:p>
            <a:pPr algn="ctr">
              <a:lnSpc>
                <a:spcPts val="8400"/>
              </a:lnSpc>
            </a:pPr>
            <a:r>
              <a:rPr lang="en-US" sz="7000">
                <a:solidFill>
                  <a:srgbClr val="202020"/>
                </a:solidFill>
                <a:latin typeface="Open Sans Bold"/>
              </a:rPr>
              <a:t>API</a:t>
            </a:r>
          </a:p>
        </p:txBody>
      </p:sp>
      <p:sp>
        <p:nvSpPr>
          <p:cNvPr name="TextBox 7" id="7"/>
          <p:cNvSpPr txBox="true"/>
          <p:nvPr/>
        </p:nvSpPr>
        <p:spPr>
          <a:xfrm rot="0">
            <a:off x="8006116" y="448810"/>
            <a:ext cx="3121350" cy="1828800"/>
          </a:xfrm>
          <a:prstGeom prst="rect">
            <a:avLst/>
          </a:prstGeom>
        </p:spPr>
        <p:txBody>
          <a:bodyPr anchor="t" rtlCol="false" tIns="0" lIns="0" bIns="0" rIns="0">
            <a:spAutoFit/>
          </a:bodyPr>
          <a:lstStyle/>
          <a:p>
            <a:pPr algn="l">
              <a:lnSpc>
                <a:spcPts val="14400"/>
              </a:lnSpc>
            </a:pPr>
            <a:r>
              <a:rPr lang="en-US" sz="12000" u="sng">
                <a:solidFill>
                  <a:srgbClr val="F60505"/>
                </a:solidFill>
                <a:latin typeface="Open Sans Bold"/>
              </a:rPr>
              <a:t>05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323135" y="-4043668"/>
            <a:ext cx="22077717" cy="14819061"/>
          </a:xfrm>
          <a:custGeom>
            <a:avLst/>
            <a:gdLst/>
            <a:ahLst/>
            <a:cxnLst/>
            <a:rect r="r" b="b" t="t" l="l"/>
            <a:pathLst>
              <a:path h="14819061" w="22077717">
                <a:moveTo>
                  <a:pt x="0" y="0"/>
                </a:moveTo>
                <a:lnTo>
                  <a:pt x="22077717" y="0"/>
                </a:lnTo>
                <a:lnTo>
                  <a:pt x="22077717" y="14819061"/>
                </a:lnTo>
                <a:lnTo>
                  <a:pt x="0" y="148190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13425" y="785812"/>
            <a:ext cx="17261150" cy="8675382"/>
          </a:xfrm>
          <a:custGeom>
            <a:avLst/>
            <a:gdLst/>
            <a:ahLst/>
            <a:cxnLst/>
            <a:rect r="r" b="b" t="t" l="l"/>
            <a:pathLst>
              <a:path h="8675382" w="17261150">
                <a:moveTo>
                  <a:pt x="0" y="0"/>
                </a:moveTo>
                <a:lnTo>
                  <a:pt x="17261150" y="0"/>
                </a:lnTo>
                <a:lnTo>
                  <a:pt x="17261150" y="8675382"/>
                </a:lnTo>
                <a:lnTo>
                  <a:pt x="0" y="8675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028700" y="350610"/>
            <a:ext cx="8491476" cy="9545787"/>
          </a:xfrm>
          <a:custGeom>
            <a:avLst/>
            <a:gdLst/>
            <a:ahLst/>
            <a:cxnLst/>
            <a:rect r="r" b="b" t="t" l="l"/>
            <a:pathLst>
              <a:path h="9545787" w="8491476">
                <a:moveTo>
                  <a:pt x="0" y="0"/>
                </a:moveTo>
                <a:lnTo>
                  <a:pt x="8491476" y="0"/>
                </a:lnTo>
                <a:lnTo>
                  <a:pt x="8491476" y="9545787"/>
                </a:lnTo>
                <a:lnTo>
                  <a:pt x="0" y="9545787"/>
                </a:lnTo>
                <a:lnTo>
                  <a:pt x="0" y="0"/>
                </a:lnTo>
                <a:close/>
              </a:path>
            </a:pathLst>
          </a:custGeom>
          <a:blipFill>
            <a:blip r:embed="rId7"/>
            <a:stretch>
              <a:fillRect l="0" t="0" r="0" b="0"/>
            </a:stretch>
          </a:blipFill>
        </p:spPr>
      </p:sp>
      <p:sp>
        <p:nvSpPr>
          <p:cNvPr name="TextBox 5" id="5"/>
          <p:cNvSpPr txBox="true"/>
          <p:nvPr/>
        </p:nvSpPr>
        <p:spPr>
          <a:xfrm rot="0">
            <a:off x="6163736" y="3814234"/>
            <a:ext cx="15225150" cy="619125"/>
          </a:xfrm>
          <a:prstGeom prst="rect">
            <a:avLst/>
          </a:prstGeom>
        </p:spPr>
        <p:txBody>
          <a:bodyPr anchor="t" rtlCol="false" tIns="0" lIns="0" bIns="0" rIns="0">
            <a:spAutoFit/>
          </a:bodyPr>
          <a:lstStyle/>
          <a:p>
            <a:pPr algn="ctr">
              <a:lnSpc>
                <a:spcPts val="4919"/>
              </a:lnSpc>
            </a:pPr>
            <a:r>
              <a:rPr lang="en-US" sz="4099" u="sng">
                <a:solidFill>
                  <a:srgbClr val="F60505"/>
                </a:solidFill>
                <a:latin typeface="Open Sans Bold"/>
              </a:rPr>
              <a:t>Streamlit:</a:t>
            </a:r>
          </a:p>
        </p:txBody>
      </p:sp>
      <p:sp>
        <p:nvSpPr>
          <p:cNvPr name="TextBox 6" id="6"/>
          <p:cNvSpPr txBox="true"/>
          <p:nvPr/>
        </p:nvSpPr>
        <p:spPr>
          <a:xfrm rot="0">
            <a:off x="9777473" y="8728710"/>
            <a:ext cx="8294084" cy="1021081"/>
          </a:xfrm>
          <a:prstGeom prst="rect">
            <a:avLst/>
          </a:prstGeom>
        </p:spPr>
        <p:txBody>
          <a:bodyPr anchor="t" rtlCol="false" tIns="0" lIns="0" bIns="0" rIns="0">
            <a:spAutoFit/>
          </a:bodyPr>
          <a:lstStyle/>
          <a:p>
            <a:pPr algn="ctr">
              <a:lnSpc>
                <a:spcPts val="2759"/>
              </a:lnSpc>
              <a:spcBef>
                <a:spcPct val="0"/>
              </a:spcBef>
            </a:pPr>
            <a:r>
              <a:rPr lang="en-US" sz="1999" u="sng">
                <a:solidFill>
                  <a:srgbClr val="202020"/>
                </a:solidFill>
                <a:latin typeface="Open Sans Medium"/>
                <a:hlinkClick r:id="rId8" tooltip="https://yahyabouayad-streamlit-example-streamlit-app-jdrtri.streamlit.app#welcome-to-streamlit"/>
              </a:rPr>
              <a:t>Link: https://docs.google.com/forms/d/e/1FAIpQLSdciFpJZGCfMeNfpObE1PAqkZ1xhai-3oQ-YtlxN-QbyVXzig/viewform?usp=pp_url</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4934" y="-4409384"/>
            <a:ext cx="22139284" cy="18383398"/>
          </a:xfrm>
          <a:custGeom>
            <a:avLst/>
            <a:gdLst/>
            <a:ahLst/>
            <a:cxnLst/>
            <a:rect r="r" b="b" t="t" l="l"/>
            <a:pathLst>
              <a:path h="18383398" w="22139284">
                <a:moveTo>
                  <a:pt x="0" y="0"/>
                </a:moveTo>
                <a:lnTo>
                  <a:pt x="22139284" y="0"/>
                </a:lnTo>
                <a:lnTo>
                  <a:pt x="22139284" y="18383398"/>
                </a:lnTo>
                <a:lnTo>
                  <a:pt x="0" y="18383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21418" y="332156"/>
            <a:ext cx="17088962" cy="9401940"/>
          </a:xfrm>
          <a:custGeom>
            <a:avLst/>
            <a:gdLst/>
            <a:ahLst/>
            <a:cxnLst/>
            <a:rect r="r" b="b" t="t" l="l"/>
            <a:pathLst>
              <a:path h="9401940" w="17088962">
                <a:moveTo>
                  <a:pt x="0" y="0"/>
                </a:moveTo>
                <a:lnTo>
                  <a:pt x="17088962" y="0"/>
                </a:lnTo>
                <a:lnTo>
                  <a:pt x="17088962" y="9401940"/>
                </a:lnTo>
                <a:lnTo>
                  <a:pt x="0" y="94019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4432925" y="4476126"/>
            <a:ext cx="9562950" cy="1828800"/>
          </a:xfrm>
          <a:prstGeom prst="rect">
            <a:avLst/>
          </a:prstGeom>
        </p:spPr>
        <p:txBody>
          <a:bodyPr anchor="t" rtlCol="false" tIns="0" lIns="0" bIns="0" rIns="0">
            <a:spAutoFit/>
          </a:bodyPr>
          <a:lstStyle/>
          <a:p>
            <a:pPr algn="ctr">
              <a:lnSpc>
                <a:spcPts val="14400"/>
              </a:lnSpc>
            </a:pPr>
            <a:r>
              <a:rPr lang="en-US" sz="12000">
                <a:solidFill>
                  <a:srgbClr val="202020"/>
                </a:solidFill>
                <a:latin typeface="Open Sans Bold"/>
              </a:rPr>
              <a:t>Conclusions</a:t>
            </a:r>
          </a:p>
        </p:txBody>
      </p:sp>
      <p:sp>
        <p:nvSpPr>
          <p:cNvPr name="Freeform 5" id="5"/>
          <p:cNvSpPr/>
          <p:nvPr/>
        </p:nvSpPr>
        <p:spPr>
          <a:xfrm flipH="false" flipV="false" rot="0">
            <a:off x="11845858" y="5829090"/>
            <a:ext cx="4300034" cy="3938578"/>
          </a:xfrm>
          <a:custGeom>
            <a:avLst/>
            <a:gdLst/>
            <a:ahLst/>
            <a:cxnLst/>
            <a:rect r="r" b="b" t="t" l="l"/>
            <a:pathLst>
              <a:path h="3938578" w="4300034">
                <a:moveTo>
                  <a:pt x="0" y="0"/>
                </a:moveTo>
                <a:lnTo>
                  <a:pt x="4300034" y="0"/>
                </a:lnTo>
                <a:lnTo>
                  <a:pt x="4300034" y="3938578"/>
                </a:lnTo>
                <a:lnTo>
                  <a:pt x="0" y="39385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3236884" y="11113830"/>
            <a:ext cx="29476" cy="5926"/>
            <a:chOff x="0" y="0"/>
            <a:chExt cx="39301" cy="7901"/>
          </a:xfrm>
        </p:grpSpPr>
        <p:sp>
          <p:nvSpPr>
            <p:cNvPr name="Freeform 7" id="7"/>
            <p:cNvSpPr/>
            <p:nvPr/>
          </p:nvSpPr>
          <p:spPr>
            <a:xfrm flipH="false" flipV="false" rot="0">
              <a:off x="0" y="0"/>
              <a:ext cx="39243" cy="7874"/>
            </a:xfrm>
            <a:custGeom>
              <a:avLst/>
              <a:gdLst/>
              <a:ahLst/>
              <a:cxnLst/>
              <a:rect r="r" b="b" t="t" l="l"/>
              <a:pathLst>
                <a:path h="7874" w="39243">
                  <a:moveTo>
                    <a:pt x="0" y="0"/>
                  </a:moveTo>
                  <a:lnTo>
                    <a:pt x="18288" y="5207"/>
                  </a:lnTo>
                  <a:lnTo>
                    <a:pt x="39243" y="7874"/>
                  </a:lnTo>
                  <a:lnTo>
                    <a:pt x="18288" y="5207"/>
                  </a:lnTo>
                  <a:lnTo>
                    <a:pt x="0" y="0"/>
                  </a:lnTo>
                  <a:close/>
                </a:path>
              </a:pathLst>
            </a:custGeom>
            <a:solidFill>
              <a:srgbClr val="202020"/>
            </a:solidFill>
          </p:spPr>
        </p:sp>
      </p:grpSp>
      <p:grpSp>
        <p:nvGrpSpPr>
          <p:cNvPr name="Group 8" id="8"/>
          <p:cNvGrpSpPr/>
          <p:nvPr/>
        </p:nvGrpSpPr>
        <p:grpSpPr>
          <a:xfrm rot="0">
            <a:off x="13266334" y="11119724"/>
            <a:ext cx="30" cy="30"/>
            <a:chOff x="0" y="0"/>
            <a:chExt cx="40" cy="40"/>
          </a:xfrm>
        </p:grpSpPr>
        <p:sp>
          <p:nvSpPr>
            <p:cNvPr name="Freeform 9" id="9"/>
            <p:cNvSpPr/>
            <p:nvPr/>
          </p:nvSpPr>
          <p:spPr>
            <a:xfrm flipH="false" flipV="false" rot="0">
              <a:off x="0" y="0"/>
              <a:ext cx="0" cy="0"/>
            </a:xfrm>
            <a:custGeom>
              <a:avLst/>
              <a:gdLst/>
              <a:ahLst/>
              <a:cxnLst/>
              <a:rect r="r" b="b" t="t" l="l"/>
              <a:pathLst>
                <a:path h="0" w="0"/>
              </a:pathLst>
            </a:custGeom>
            <a:solidFill>
              <a:srgbClr val="000000">
                <a:alpha val="0"/>
              </a:srgbClr>
            </a:solidFill>
          </p:spPr>
        </p:sp>
      </p:grpSp>
      <p:grpSp>
        <p:nvGrpSpPr>
          <p:cNvPr name="Group 10" id="10"/>
          <p:cNvGrpSpPr/>
          <p:nvPr/>
        </p:nvGrpSpPr>
        <p:grpSpPr>
          <a:xfrm rot="0">
            <a:off x="13236884" y="11113830"/>
            <a:ext cx="29476" cy="5926"/>
            <a:chOff x="0" y="0"/>
            <a:chExt cx="39301" cy="7901"/>
          </a:xfrm>
        </p:grpSpPr>
        <p:sp>
          <p:nvSpPr>
            <p:cNvPr name="Freeform 11" id="11"/>
            <p:cNvSpPr/>
            <p:nvPr/>
          </p:nvSpPr>
          <p:spPr>
            <a:xfrm flipH="false" flipV="false" rot="0">
              <a:off x="0" y="0"/>
              <a:ext cx="39243" cy="7874"/>
            </a:xfrm>
            <a:custGeom>
              <a:avLst/>
              <a:gdLst/>
              <a:ahLst/>
              <a:cxnLst/>
              <a:rect r="r" b="b" t="t" l="l"/>
              <a:pathLst>
                <a:path h="7874" w="39243">
                  <a:moveTo>
                    <a:pt x="0" y="0"/>
                  </a:moveTo>
                  <a:lnTo>
                    <a:pt x="18288" y="5207"/>
                  </a:lnTo>
                  <a:lnTo>
                    <a:pt x="39243" y="7874"/>
                  </a:lnTo>
                  <a:lnTo>
                    <a:pt x="18288" y="5207"/>
                  </a:lnTo>
                  <a:lnTo>
                    <a:pt x="0" y="0"/>
                  </a:lnTo>
                </a:path>
              </a:pathLst>
            </a:custGeom>
            <a:solidFill>
              <a:srgbClr val="000000">
                <a:alpha val="0"/>
              </a:srgbClr>
            </a:solidFill>
          </p:spPr>
        </p:sp>
      </p:grpSp>
      <p:grpSp>
        <p:nvGrpSpPr>
          <p:cNvPr name="Group 12" id="12"/>
          <p:cNvGrpSpPr/>
          <p:nvPr/>
        </p:nvGrpSpPr>
        <p:grpSpPr>
          <a:xfrm rot="0">
            <a:off x="13315394" y="11102038"/>
            <a:ext cx="30" cy="30"/>
            <a:chOff x="0" y="0"/>
            <a:chExt cx="40" cy="40"/>
          </a:xfrm>
        </p:grpSpPr>
        <p:sp>
          <p:nvSpPr>
            <p:cNvPr name="Freeform 13" id="13"/>
            <p:cNvSpPr/>
            <p:nvPr/>
          </p:nvSpPr>
          <p:spPr>
            <a:xfrm flipH="false" flipV="false" rot="0">
              <a:off x="0" y="0"/>
              <a:ext cx="0" cy="0"/>
            </a:xfrm>
            <a:custGeom>
              <a:avLst/>
              <a:gdLst/>
              <a:ahLst/>
              <a:cxnLst/>
              <a:rect r="r" b="b" t="t" l="l"/>
              <a:pathLst>
                <a:path h="0" w="0"/>
              </a:pathLst>
            </a:custGeom>
            <a:solidFill>
              <a:srgbClr val="202020"/>
            </a:solidFill>
          </p:spPr>
        </p:sp>
      </p:grpSp>
      <p:grpSp>
        <p:nvGrpSpPr>
          <p:cNvPr name="Group 14" id="14"/>
          <p:cNvGrpSpPr/>
          <p:nvPr/>
        </p:nvGrpSpPr>
        <p:grpSpPr>
          <a:xfrm rot="0">
            <a:off x="13315394" y="11102038"/>
            <a:ext cx="30" cy="30"/>
            <a:chOff x="0" y="0"/>
            <a:chExt cx="40" cy="40"/>
          </a:xfrm>
        </p:grpSpPr>
        <p:sp>
          <p:nvSpPr>
            <p:cNvPr name="Freeform 15" id="15"/>
            <p:cNvSpPr/>
            <p:nvPr/>
          </p:nvSpPr>
          <p:spPr>
            <a:xfrm flipH="false" flipV="false" rot="0">
              <a:off x="0" y="0"/>
              <a:ext cx="0" cy="0"/>
            </a:xfrm>
            <a:custGeom>
              <a:avLst/>
              <a:gdLst/>
              <a:ahLst/>
              <a:cxnLst/>
              <a:rect r="r" b="b" t="t" l="l"/>
              <a:pathLst>
                <a:path h="0" w="0"/>
              </a:pathLst>
            </a:custGeom>
            <a:solidFill>
              <a:srgbClr val="000000">
                <a:alpha val="0"/>
              </a:srgbClr>
            </a:solidFill>
          </p:spPr>
        </p:sp>
      </p:grpSp>
      <p:grpSp>
        <p:nvGrpSpPr>
          <p:cNvPr name="Group 16" id="16"/>
          <p:cNvGrpSpPr/>
          <p:nvPr/>
        </p:nvGrpSpPr>
        <p:grpSpPr>
          <a:xfrm rot="0">
            <a:off x="13315394" y="11102038"/>
            <a:ext cx="30" cy="30"/>
            <a:chOff x="0" y="0"/>
            <a:chExt cx="40" cy="40"/>
          </a:xfrm>
        </p:grpSpPr>
        <p:sp>
          <p:nvSpPr>
            <p:cNvPr name="Freeform 17" id="17"/>
            <p:cNvSpPr/>
            <p:nvPr/>
          </p:nvSpPr>
          <p:spPr>
            <a:xfrm flipH="false" flipV="false" rot="0">
              <a:off x="0" y="0"/>
              <a:ext cx="0" cy="0"/>
            </a:xfrm>
            <a:custGeom>
              <a:avLst/>
              <a:gdLst/>
              <a:ahLst/>
              <a:cxnLst/>
              <a:rect r="r" b="b" t="t" l="l"/>
              <a:pathLst>
                <a:path h="0" w="0"/>
              </a:pathLst>
            </a:custGeom>
            <a:solidFill>
              <a:srgbClr val="202020"/>
            </a:solidFill>
          </p:spPr>
        </p:sp>
      </p:grpSp>
      <p:grpSp>
        <p:nvGrpSpPr>
          <p:cNvPr name="Group 18" id="18"/>
          <p:cNvGrpSpPr/>
          <p:nvPr/>
        </p:nvGrpSpPr>
        <p:grpSpPr>
          <a:xfrm rot="0">
            <a:off x="13315394" y="11102038"/>
            <a:ext cx="30" cy="30"/>
            <a:chOff x="0" y="0"/>
            <a:chExt cx="40" cy="40"/>
          </a:xfrm>
        </p:grpSpPr>
        <p:sp>
          <p:nvSpPr>
            <p:cNvPr name="Freeform 19" id="19"/>
            <p:cNvSpPr/>
            <p:nvPr/>
          </p:nvSpPr>
          <p:spPr>
            <a:xfrm flipH="false" flipV="false" rot="0">
              <a:off x="0" y="0"/>
              <a:ext cx="0" cy="0"/>
            </a:xfrm>
            <a:custGeom>
              <a:avLst/>
              <a:gdLst/>
              <a:ahLst/>
              <a:cxnLst/>
              <a:rect r="r" b="b" t="t" l="l"/>
              <a:pathLst>
                <a:path h="0" w="0"/>
              </a:pathLst>
            </a:custGeom>
            <a:solidFill>
              <a:srgbClr val="000000">
                <a:alpha val="0"/>
              </a:srgbClr>
            </a:solidFill>
          </p:spPr>
        </p:sp>
      </p:grpSp>
      <p:grpSp>
        <p:nvGrpSpPr>
          <p:cNvPr name="Group 20" id="20"/>
          <p:cNvGrpSpPr/>
          <p:nvPr/>
        </p:nvGrpSpPr>
        <p:grpSpPr>
          <a:xfrm rot="0">
            <a:off x="13315394" y="11102038"/>
            <a:ext cx="30" cy="30"/>
            <a:chOff x="0" y="0"/>
            <a:chExt cx="40" cy="40"/>
          </a:xfrm>
        </p:grpSpPr>
        <p:sp>
          <p:nvSpPr>
            <p:cNvPr name="Freeform 21" id="21"/>
            <p:cNvSpPr/>
            <p:nvPr/>
          </p:nvSpPr>
          <p:spPr>
            <a:xfrm flipH="false" flipV="false" rot="0">
              <a:off x="0" y="0"/>
              <a:ext cx="0" cy="0"/>
            </a:xfrm>
            <a:custGeom>
              <a:avLst/>
              <a:gdLst/>
              <a:ahLst/>
              <a:cxnLst/>
              <a:rect r="r" b="b" t="t" l="l"/>
              <a:pathLst>
                <a:path h="0" w="0"/>
              </a:pathLst>
            </a:custGeom>
            <a:solidFill>
              <a:srgbClr val="202020"/>
            </a:solidFill>
          </p:spPr>
        </p:sp>
      </p:grpSp>
      <p:grpSp>
        <p:nvGrpSpPr>
          <p:cNvPr name="Group 22" id="22"/>
          <p:cNvGrpSpPr/>
          <p:nvPr/>
        </p:nvGrpSpPr>
        <p:grpSpPr>
          <a:xfrm rot="0">
            <a:off x="13315394" y="11102038"/>
            <a:ext cx="30" cy="30"/>
            <a:chOff x="0" y="0"/>
            <a:chExt cx="40" cy="40"/>
          </a:xfrm>
        </p:grpSpPr>
        <p:sp>
          <p:nvSpPr>
            <p:cNvPr name="Freeform 23" id="23"/>
            <p:cNvSpPr/>
            <p:nvPr/>
          </p:nvSpPr>
          <p:spPr>
            <a:xfrm flipH="false" flipV="false" rot="0">
              <a:off x="0" y="0"/>
              <a:ext cx="0" cy="0"/>
            </a:xfrm>
            <a:custGeom>
              <a:avLst/>
              <a:gdLst/>
              <a:ahLst/>
              <a:cxnLst/>
              <a:rect r="r" b="b" t="t" l="l"/>
              <a:pathLst>
                <a:path h="0" w="0"/>
              </a:pathLst>
            </a:custGeom>
            <a:solidFill>
              <a:srgbClr val="000000">
                <a:alpha val="0"/>
              </a:srgbClr>
            </a:solidFill>
          </p:spPr>
        </p:sp>
      </p:grpSp>
      <p:grpSp>
        <p:nvGrpSpPr>
          <p:cNvPr name="Group 24" id="24"/>
          <p:cNvGrpSpPr/>
          <p:nvPr/>
        </p:nvGrpSpPr>
        <p:grpSpPr>
          <a:xfrm rot="0">
            <a:off x="13313440" y="11102038"/>
            <a:ext cx="30" cy="30"/>
            <a:chOff x="0" y="0"/>
            <a:chExt cx="40" cy="40"/>
          </a:xfrm>
        </p:grpSpPr>
        <p:sp>
          <p:nvSpPr>
            <p:cNvPr name="Freeform 25" id="25"/>
            <p:cNvSpPr/>
            <p:nvPr/>
          </p:nvSpPr>
          <p:spPr>
            <a:xfrm flipH="false" flipV="false" rot="0">
              <a:off x="0" y="0"/>
              <a:ext cx="0" cy="0"/>
            </a:xfrm>
            <a:custGeom>
              <a:avLst/>
              <a:gdLst/>
              <a:ahLst/>
              <a:cxnLst/>
              <a:rect r="r" b="b" t="t" l="l"/>
              <a:pathLst>
                <a:path h="0" w="0"/>
              </a:pathLst>
            </a:custGeom>
            <a:solidFill>
              <a:srgbClr val="202020"/>
            </a:solidFill>
          </p:spPr>
        </p:sp>
      </p:grpSp>
      <p:grpSp>
        <p:nvGrpSpPr>
          <p:cNvPr name="Group 26" id="26"/>
          <p:cNvGrpSpPr/>
          <p:nvPr/>
        </p:nvGrpSpPr>
        <p:grpSpPr>
          <a:xfrm rot="0">
            <a:off x="13313440" y="11102038"/>
            <a:ext cx="30" cy="30"/>
            <a:chOff x="0" y="0"/>
            <a:chExt cx="40" cy="40"/>
          </a:xfrm>
        </p:grpSpPr>
        <p:sp>
          <p:nvSpPr>
            <p:cNvPr name="Freeform 27" id="27"/>
            <p:cNvSpPr/>
            <p:nvPr/>
          </p:nvSpPr>
          <p:spPr>
            <a:xfrm flipH="false" flipV="false" rot="0">
              <a:off x="0" y="0"/>
              <a:ext cx="0" cy="0"/>
            </a:xfrm>
            <a:custGeom>
              <a:avLst/>
              <a:gdLst/>
              <a:ahLst/>
              <a:cxnLst/>
              <a:rect r="r" b="b" t="t" l="l"/>
              <a:pathLst>
                <a:path h="0" w="0"/>
              </a:pathLst>
            </a:custGeom>
            <a:solidFill>
              <a:srgbClr val="000000">
                <a:alpha val="0"/>
              </a:srgbClr>
            </a:solidFill>
          </p:spPr>
        </p:sp>
      </p:grpSp>
      <p:grpSp>
        <p:nvGrpSpPr>
          <p:cNvPr name="Group 28" id="28"/>
          <p:cNvGrpSpPr/>
          <p:nvPr/>
        </p:nvGrpSpPr>
        <p:grpSpPr>
          <a:xfrm rot="0">
            <a:off x="13313440" y="11104022"/>
            <a:ext cx="30" cy="30"/>
            <a:chOff x="0" y="0"/>
            <a:chExt cx="40" cy="40"/>
          </a:xfrm>
        </p:grpSpPr>
        <p:sp>
          <p:nvSpPr>
            <p:cNvPr name="Freeform 29" id="29"/>
            <p:cNvSpPr/>
            <p:nvPr/>
          </p:nvSpPr>
          <p:spPr>
            <a:xfrm flipH="false" flipV="false" rot="0">
              <a:off x="0" y="0"/>
              <a:ext cx="0" cy="0"/>
            </a:xfrm>
            <a:custGeom>
              <a:avLst/>
              <a:gdLst/>
              <a:ahLst/>
              <a:cxnLst/>
              <a:rect r="r" b="b" t="t" l="l"/>
              <a:pathLst>
                <a:path h="0" w="0"/>
              </a:pathLst>
            </a:custGeom>
            <a:solidFill>
              <a:srgbClr val="202020"/>
            </a:solidFill>
          </p:spPr>
        </p:sp>
      </p:grpSp>
      <p:grpSp>
        <p:nvGrpSpPr>
          <p:cNvPr name="Group 30" id="30"/>
          <p:cNvGrpSpPr/>
          <p:nvPr/>
        </p:nvGrpSpPr>
        <p:grpSpPr>
          <a:xfrm rot="0">
            <a:off x="13313440" y="11104022"/>
            <a:ext cx="30" cy="30"/>
            <a:chOff x="0" y="0"/>
            <a:chExt cx="40" cy="40"/>
          </a:xfrm>
        </p:grpSpPr>
        <p:sp>
          <p:nvSpPr>
            <p:cNvPr name="Freeform 31" id="31"/>
            <p:cNvSpPr/>
            <p:nvPr/>
          </p:nvSpPr>
          <p:spPr>
            <a:xfrm flipH="false" flipV="false" rot="0">
              <a:off x="0" y="0"/>
              <a:ext cx="0" cy="0"/>
            </a:xfrm>
            <a:custGeom>
              <a:avLst/>
              <a:gdLst/>
              <a:ahLst/>
              <a:cxnLst/>
              <a:rect r="r" b="b" t="t" l="l"/>
              <a:pathLst>
                <a:path h="0" w="0"/>
              </a:pathLst>
            </a:custGeom>
            <a:solidFill>
              <a:srgbClr val="000000">
                <a:alpha val="0"/>
              </a:srgbClr>
            </a:solidFill>
          </p:spPr>
        </p:sp>
      </p:grpSp>
      <p:grpSp>
        <p:nvGrpSpPr>
          <p:cNvPr name="Group 32" id="32"/>
          <p:cNvGrpSpPr/>
          <p:nvPr/>
        </p:nvGrpSpPr>
        <p:grpSpPr>
          <a:xfrm rot="0">
            <a:off x="13313440" y="11104022"/>
            <a:ext cx="30" cy="30"/>
            <a:chOff x="0" y="0"/>
            <a:chExt cx="40" cy="40"/>
          </a:xfrm>
        </p:grpSpPr>
        <p:sp>
          <p:nvSpPr>
            <p:cNvPr name="Freeform 33" id="33"/>
            <p:cNvSpPr/>
            <p:nvPr/>
          </p:nvSpPr>
          <p:spPr>
            <a:xfrm flipH="false" flipV="false" rot="0">
              <a:off x="0" y="0"/>
              <a:ext cx="0" cy="0"/>
            </a:xfrm>
            <a:custGeom>
              <a:avLst/>
              <a:gdLst/>
              <a:ahLst/>
              <a:cxnLst/>
              <a:rect r="r" b="b" t="t" l="l"/>
              <a:pathLst>
                <a:path h="0" w="0"/>
              </a:pathLst>
            </a:custGeom>
            <a:solidFill>
              <a:srgbClr val="202020"/>
            </a:solidFill>
          </p:spPr>
        </p:sp>
      </p:grpSp>
      <p:grpSp>
        <p:nvGrpSpPr>
          <p:cNvPr name="Group 34" id="34"/>
          <p:cNvGrpSpPr/>
          <p:nvPr/>
        </p:nvGrpSpPr>
        <p:grpSpPr>
          <a:xfrm rot="0">
            <a:off x="13313440" y="11104022"/>
            <a:ext cx="30" cy="30"/>
            <a:chOff x="0" y="0"/>
            <a:chExt cx="40" cy="40"/>
          </a:xfrm>
        </p:grpSpPr>
        <p:sp>
          <p:nvSpPr>
            <p:cNvPr name="Freeform 35" id="35"/>
            <p:cNvSpPr/>
            <p:nvPr/>
          </p:nvSpPr>
          <p:spPr>
            <a:xfrm flipH="false" flipV="false" rot="0">
              <a:off x="0" y="0"/>
              <a:ext cx="0" cy="0"/>
            </a:xfrm>
            <a:custGeom>
              <a:avLst/>
              <a:gdLst/>
              <a:ahLst/>
              <a:cxnLst/>
              <a:rect r="r" b="b" t="t" l="l"/>
              <a:pathLst>
                <a:path h="0" w="0"/>
              </a:pathLst>
            </a:custGeom>
            <a:solidFill>
              <a:srgbClr val="000000">
                <a:alpha val="0"/>
              </a:srgbClr>
            </a:solidFill>
          </p:spPr>
        </p:sp>
      </p:grpSp>
      <p:grpSp>
        <p:nvGrpSpPr>
          <p:cNvPr name="Group 36" id="36"/>
          <p:cNvGrpSpPr/>
          <p:nvPr/>
        </p:nvGrpSpPr>
        <p:grpSpPr>
          <a:xfrm rot="0">
            <a:off x="13311484" y="11104022"/>
            <a:ext cx="30" cy="30"/>
            <a:chOff x="0" y="0"/>
            <a:chExt cx="40" cy="40"/>
          </a:xfrm>
        </p:grpSpPr>
        <p:sp>
          <p:nvSpPr>
            <p:cNvPr name="Freeform 37" id="37"/>
            <p:cNvSpPr/>
            <p:nvPr/>
          </p:nvSpPr>
          <p:spPr>
            <a:xfrm flipH="false" flipV="false" rot="0">
              <a:off x="0" y="0"/>
              <a:ext cx="0" cy="0"/>
            </a:xfrm>
            <a:custGeom>
              <a:avLst/>
              <a:gdLst/>
              <a:ahLst/>
              <a:cxnLst/>
              <a:rect r="r" b="b" t="t" l="l"/>
              <a:pathLst>
                <a:path h="0" w="0"/>
              </a:pathLst>
            </a:custGeom>
            <a:solidFill>
              <a:srgbClr val="202020"/>
            </a:solidFill>
          </p:spPr>
        </p:sp>
      </p:grpSp>
      <p:grpSp>
        <p:nvGrpSpPr>
          <p:cNvPr name="Group 38" id="38"/>
          <p:cNvGrpSpPr/>
          <p:nvPr/>
        </p:nvGrpSpPr>
        <p:grpSpPr>
          <a:xfrm rot="0">
            <a:off x="13311484" y="11104022"/>
            <a:ext cx="30" cy="30"/>
            <a:chOff x="0" y="0"/>
            <a:chExt cx="40" cy="40"/>
          </a:xfrm>
        </p:grpSpPr>
        <p:sp>
          <p:nvSpPr>
            <p:cNvPr name="Freeform 39" id="39"/>
            <p:cNvSpPr/>
            <p:nvPr/>
          </p:nvSpPr>
          <p:spPr>
            <a:xfrm flipH="false" flipV="false" rot="0">
              <a:off x="0" y="0"/>
              <a:ext cx="0" cy="0"/>
            </a:xfrm>
            <a:custGeom>
              <a:avLst/>
              <a:gdLst/>
              <a:ahLst/>
              <a:cxnLst/>
              <a:rect r="r" b="b" t="t" l="l"/>
              <a:pathLst>
                <a:path h="0" w="0"/>
              </a:pathLst>
            </a:custGeom>
            <a:solidFill>
              <a:srgbClr val="000000">
                <a:alpha val="0"/>
              </a:srgbClr>
            </a:solidFill>
          </p:spPr>
        </p:sp>
      </p:grpSp>
      <p:grpSp>
        <p:nvGrpSpPr>
          <p:cNvPr name="Group 40" id="40"/>
          <p:cNvGrpSpPr/>
          <p:nvPr/>
        </p:nvGrpSpPr>
        <p:grpSpPr>
          <a:xfrm rot="0">
            <a:off x="13311484" y="11104022"/>
            <a:ext cx="30" cy="30"/>
            <a:chOff x="0" y="0"/>
            <a:chExt cx="40" cy="40"/>
          </a:xfrm>
        </p:grpSpPr>
        <p:sp>
          <p:nvSpPr>
            <p:cNvPr name="Freeform 41" id="41"/>
            <p:cNvSpPr/>
            <p:nvPr/>
          </p:nvSpPr>
          <p:spPr>
            <a:xfrm flipH="false" flipV="false" rot="0">
              <a:off x="0" y="0"/>
              <a:ext cx="0" cy="0"/>
            </a:xfrm>
            <a:custGeom>
              <a:avLst/>
              <a:gdLst/>
              <a:ahLst/>
              <a:cxnLst/>
              <a:rect r="r" b="b" t="t" l="l"/>
              <a:pathLst>
                <a:path h="0" w="0"/>
              </a:pathLst>
            </a:custGeom>
            <a:solidFill>
              <a:srgbClr val="202020"/>
            </a:solidFill>
          </p:spPr>
        </p:sp>
      </p:grpSp>
      <p:grpSp>
        <p:nvGrpSpPr>
          <p:cNvPr name="Group 42" id="42"/>
          <p:cNvGrpSpPr/>
          <p:nvPr/>
        </p:nvGrpSpPr>
        <p:grpSpPr>
          <a:xfrm rot="0">
            <a:off x="13311484" y="11104022"/>
            <a:ext cx="30" cy="30"/>
            <a:chOff x="0" y="0"/>
            <a:chExt cx="40" cy="40"/>
          </a:xfrm>
        </p:grpSpPr>
        <p:sp>
          <p:nvSpPr>
            <p:cNvPr name="Freeform 43" id="43"/>
            <p:cNvSpPr/>
            <p:nvPr/>
          </p:nvSpPr>
          <p:spPr>
            <a:xfrm flipH="false" flipV="false" rot="0">
              <a:off x="0" y="0"/>
              <a:ext cx="0" cy="0"/>
            </a:xfrm>
            <a:custGeom>
              <a:avLst/>
              <a:gdLst/>
              <a:ahLst/>
              <a:cxnLst/>
              <a:rect r="r" b="b" t="t" l="l"/>
              <a:pathLst>
                <a:path h="0" w="0"/>
              </a:pathLst>
            </a:custGeom>
            <a:solidFill>
              <a:srgbClr val="000000">
                <a:alpha val="0"/>
              </a:srgbClr>
            </a:solidFill>
          </p:spPr>
        </p:sp>
      </p:grpSp>
      <p:grpSp>
        <p:nvGrpSpPr>
          <p:cNvPr name="Group 44" id="44"/>
          <p:cNvGrpSpPr/>
          <p:nvPr/>
        </p:nvGrpSpPr>
        <p:grpSpPr>
          <a:xfrm rot="0">
            <a:off x="13311484" y="11104022"/>
            <a:ext cx="30" cy="30"/>
            <a:chOff x="0" y="0"/>
            <a:chExt cx="40" cy="40"/>
          </a:xfrm>
        </p:grpSpPr>
        <p:sp>
          <p:nvSpPr>
            <p:cNvPr name="Freeform 45" id="45"/>
            <p:cNvSpPr/>
            <p:nvPr/>
          </p:nvSpPr>
          <p:spPr>
            <a:xfrm flipH="false" flipV="false" rot="0">
              <a:off x="0" y="0"/>
              <a:ext cx="0" cy="0"/>
            </a:xfrm>
            <a:custGeom>
              <a:avLst/>
              <a:gdLst/>
              <a:ahLst/>
              <a:cxnLst/>
              <a:rect r="r" b="b" t="t" l="l"/>
              <a:pathLst>
                <a:path h="0" w="0"/>
              </a:pathLst>
            </a:custGeom>
            <a:solidFill>
              <a:srgbClr val="202020"/>
            </a:solidFill>
          </p:spPr>
        </p:sp>
      </p:grpSp>
      <p:grpSp>
        <p:nvGrpSpPr>
          <p:cNvPr name="Group 46" id="46"/>
          <p:cNvGrpSpPr/>
          <p:nvPr/>
        </p:nvGrpSpPr>
        <p:grpSpPr>
          <a:xfrm rot="0">
            <a:off x="13311484" y="11104022"/>
            <a:ext cx="30" cy="30"/>
            <a:chOff x="0" y="0"/>
            <a:chExt cx="40" cy="40"/>
          </a:xfrm>
        </p:grpSpPr>
        <p:sp>
          <p:nvSpPr>
            <p:cNvPr name="Freeform 47" id="47"/>
            <p:cNvSpPr/>
            <p:nvPr/>
          </p:nvSpPr>
          <p:spPr>
            <a:xfrm flipH="false" flipV="false" rot="0">
              <a:off x="0" y="0"/>
              <a:ext cx="0" cy="0"/>
            </a:xfrm>
            <a:custGeom>
              <a:avLst/>
              <a:gdLst/>
              <a:ahLst/>
              <a:cxnLst/>
              <a:rect r="r" b="b" t="t" l="l"/>
              <a:pathLst>
                <a:path h="0" w="0"/>
              </a:pathLst>
            </a:custGeom>
            <a:solidFill>
              <a:srgbClr val="000000">
                <a:alpha val="0"/>
              </a:srgbClr>
            </a:solidFill>
          </p:spPr>
        </p:sp>
      </p:grpSp>
      <p:grpSp>
        <p:nvGrpSpPr>
          <p:cNvPr name="Group 48" id="48"/>
          <p:cNvGrpSpPr/>
          <p:nvPr/>
        </p:nvGrpSpPr>
        <p:grpSpPr>
          <a:xfrm rot="0">
            <a:off x="13303632" y="11104022"/>
            <a:ext cx="7880" cy="5896"/>
            <a:chOff x="0" y="0"/>
            <a:chExt cx="10507" cy="7861"/>
          </a:xfrm>
        </p:grpSpPr>
        <p:sp>
          <p:nvSpPr>
            <p:cNvPr name="Freeform 49" id="49"/>
            <p:cNvSpPr/>
            <p:nvPr/>
          </p:nvSpPr>
          <p:spPr>
            <a:xfrm flipH="false" flipV="false" rot="0">
              <a:off x="0" y="0"/>
              <a:ext cx="10414" cy="7874"/>
            </a:xfrm>
            <a:custGeom>
              <a:avLst/>
              <a:gdLst/>
              <a:ahLst/>
              <a:cxnLst/>
              <a:rect r="r" b="b" t="t" l="l"/>
              <a:pathLst>
                <a:path h="7874" w="10414">
                  <a:moveTo>
                    <a:pt x="10414" y="0"/>
                  </a:moveTo>
                  <a:lnTo>
                    <a:pt x="0" y="7874"/>
                  </a:lnTo>
                  <a:lnTo>
                    <a:pt x="10414" y="0"/>
                  </a:lnTo>
                  <a:close/>
                </a:path>
              </a:pathLst>
            </a:custGeom>
            <a:solidFill>
              <a:srgbClr val="202020"/>
            </a:solidFill>
          </p:spPr>
        </p:sp>
      </p:grpSp>
      <p:grpSp>
        <p:nvGrpSpPr>
          <p:cNvPr name="Group 50" id="50"/>
          <p:cNvGrpSpPr/>
          <p:nvPr/>
        </p:nvGrpSpPr>
        <p:grpSpPr>
          <a:xfrm rot="0">
            <a:off x="13303632" y="11104022"/>
            <a:ext cx="7880" cy="5896"/>
            <a:chOff x="0" y="0"/>
            <a:chExt cx="10507" cy="7861"/>
          </a:xfrm>
        </p:grpSpPr>
        <p:sp>
          <p:nvSpPr>
            <p:cNvPr name="Freeform 51" id="51"/>
            <p:cNvSpPr/>
            <p:nvPr/>
          </p:nvSpPr>
          <p:spPr>
            <a:xfrm flipH="false" flipV="false" rot="0">
              <a:off x="0" y="0"/>
              <a:ext cx="10414" cy="7874"/>
            </a:xfrm>
            <a:custGeom>
              <a:avLst/>
              <a:gdLst/>
              <a:ahLst/>
              <a:cxnLst/>
              <a:rect r="r" b="b" t="t" l="l"/>
              <a:pathLst>
                <a:path h="7874" w="10414">
                  <a:moveTo>
                    <a:pt x="10414" y="0"/>
                  </a:moveTo>
                  <a:lnTo>
                    <a:pt x="0" y="7874"/>
                  </a:lnTo>
                  <a:lnTo>
                    <a:pt x="10414" y="0"/>
                  </a:lnTo>
                </a:path>
              </a:pathLst>
            </a:custGeom>
            <a:solidFill>
              <a:srgbClr val="000000">
                <a:alpha val="0"/>
              </a:srgbClr>
            </a:solidFill>
          </p:spPr>
        </p:sp>
      </p:grpSp>
      <p:grpSp>
        <p:nvGrpSpPr>
          <p:cNvPr name="Group 52" id="52"/>
          <p:cNvGrpSpPr/>
          <p:nvPr/>
        </p:nvGrpSpPr>
        <p:grpSpPr>
          <a:xfrm rot="0">
            <a:off x="13293826" y="11113830"/>
            <a:ext cx="30" cy="30"/>
            <a:chOff x="0" y="0"/>
            <a:chExt cx="40" cy="40"/>
          </a:xfrm>
        </p:grpSpPr>
        <p:sp>
          <p:nvSpPr>
            <p:cNvPr name="Freeform 53" id="53"/>
            <p:cNvSpPr/>
            <p:nvPr/>
          </p:nvSpPr>
          <p:spPr>
            <a:xfrm flipH="false" flipV="false" rot="0">
              <a:off x="0" y="0"/>
              <a:ext cx="0" cy="0"/>
            </a:xfrm>
            <a:custGeom>
              <a:avLst/>
              <a:gdLst/>
              <a:ahLst/>
              <a:cxnLst/>
              <a:rect r="r" b="b" t="t" l="l"/>
              <a:pathLst>
                <a:path h="0" w="0"/>
              </a:pathLst>
            </a:custGeom>
            <a:solidFill>
              <a:srgbClr val="202020"/>
            </a:solidFill>
          </p:spPr>
        </p:sp>
      </p:grpSp>
      <p:grpSp>
        <p:nvGrpSpPr>
          <p:cNvPr name="Group 54" id="54"/>
          <p:cNvGrpSpPr/>
          <p:nvPr/>
        </p:nvGrpSpPr>
        <p:grpSpPr>
          <a:xfrm rot="0">
            <a:off x="13293826" y="11113830"/>
            <a:ext cx="30" cy="30"/>
            <a:chOff x="0" y="0"/>
            <a:chExt cx="40" cy="40"/>
          </a:xfrm>
        </p:grpSpPr>
        <p:sp>
          <p:nvSpPr>
            <p:cNvPr name="Freeform 55" id="55"/>
            <p:cNvSpPr/>
            <p:nvPr/>
          </p:nvSpPr>
          <p:spPr>
            <a:xfrm flipH="false" flipV="false" rot="0">
              <a:off x="0" y="0"/>
              <a:ext cx="0" cy="0"/>
            </a:xfrm>
            <a:custGeom>
              <a:avLst/>
              <a:gdLst/>
              <a:ahLst/>
              <a:cxnLst/>
              <a:rect r="r" b="b" t="t" l="l"/>
              <a:pathLst>
                <a:path h="0" w="0"/>
              </a:pathLst>
            </a:custGeom>
            <a:solidFill>
              <a:srgbClr val="000000">
                <a:alpha val="0"/>
              </a:srgbClr>
            </a:solidFill>
          </p:spPr>
        </p:sp>
      </p:grpSp>
      <p:grpSp>
        <p:nvGrpSpPr>
          <p:cNvPr name="Group 56" id="56"/>
          <p:cNvGrpSpPr/>
          <p:nvPr/>
        </p:nvGrpSpPr>
        <p:grpSpPr>
          <a:xfrm rot="0">
            <a:off x="13303632" y="11102038"/>
            <a:ext cx="11790" cy="7880"/>
            <a:chOff x="0" y="0"/>
            <a:chExt cx="15720" cy="10507"/>
          </a:xfrm>
        </p:grpSpPr>
        <p:sp>
          <p:nvSpPr>
            <p:cNvPr name="Freeform 57" id="57"/>
            <p:cNvSpPr/>
            <p:nvPr/>
          </p:nvSpPr>
          <p:spPr>
            <a:xfrm flipH="false" flipV="false" rot="0">
              <a:off x="10414" y="0"/>
              <a:ext cx="5334" cy="2667"/>
            </a:xfrm>
            <a:custGeom>
              <a:avLst/>
              <a:gdLst/>
              <a:ahLst/>
              <a:cxnLst/>
              <a:rect r="r" b="b" t="t" l="l"/>
              <a:pathLst>
                <a:path h="2667" w="5334">
                  <a:moveTo>
                    <a:pt x="2667" y="2667"/>
                  </a:moveTo>
                  <a:lnTo>
                    <a:pt x="0" y="2667"/>
                  </a:lnTo>
                  <a:lnTo>
                    <a:pt x="2667" y="2667"/>
                  </a:lnTo>
                  <a:close/>
                  <a:moveTo>
                    <a:pt x="2667" y="0"/>
                  </a:moveTo>
                  <a:lnTo>
                    <a:pt x="2667" y="2667"/>
                  </a:lnTo>
                  <a:lnTo>
                    <a:pt x="2667" y="0"/>
                  </a:lnTo>
                  <a:close/>
                  <a:moveTo>
                    <a:pt x="5334" y="0"/>
                  </a:moveTo>
                  <a:lnTo>
                    <a:pt x="2667" y="0"/>
                  </a:lnTo>
                  <a:lnTo>
                    <a:pt x="5334" y="0"/>
                  </a:lnTo>
                  <a:close/>
                </a:path>
              </a:pathLst>
            </a:custGeom>
            <a:solidFill>
              <a:srgbClr val="202020"/>
            </a:solidFill>
          </p:spPr>
        </p:sp>
      </p:grpSp>
      <p:grpSp>
        <p:nvGrpSpPr>
          <p:cNvPr name="Group 58" id="58"/>
          <p:cNvGrpSpPr/>
          <p:nvPr/>
        </p:nvGrpSpPr>
        <p:grpSpPr>
          <a:xfrm rot="0">
            <a:off x="13303632" y="11109888"/>
            <a:ext cx="30" cy="30"/>
            <a:chOff x="0" y="0"/>
            <a:chExt cx="40" cy="40"/>
          </a:xfrm>
        </p:grpSpPr>
        <p:sp>
          <p:nvSpPr>
            <p:cNvPr name="Freeform 59" id="59"/>
            <p:cNvSpPr/>
            <p:nvPr/>
          </p:nvSpPr>
          <p:spPr>
            <a:xfrm flipH="false" flipV="false" rot="0">
              <a:off x="0" y="0"/>
              <a:ext cx="0" cy="0"/>
            </a:xfrm>
            <a:custGeom>
              <a:avLst/>
              <a:gdLst/>
              <a:ahLst/>
              <a:cxnLst/>
              <a:rect r="r" b="b" t="t" l="l"/>
              <a:pathLst>
                <a:path h="0" w="0"/>
              </a:pathLst>
            </a:custGeom>
            <a:solidFill>
              <a:srgbClr val="000000">
                <a:alpha val="0"/>
              </a:srgbClr>
            </a:solidFill>
          </p:spPr>
        </p:sp>
      </p:grpSp>
      <p:grpSp>
        <p:nvGrpSpPr>
          <p:cNvPr name="Group 60" id="60"/>
          <p:cNvGrpSpPr/>
          <p:nvPr/>
        </p:nvGrpSpPr>
        <p:grpSpPr>
          <a:xfrm rot="0">
            <a:off x="13311484" y="11104022"/>
            <a:ext cx="30" cy="30"/>
            <a:chOff x="0" y="0"/>
            <a:chExt cx="40" cy="40"/>
          </a:xfrm>
        </p:grpSpPr>
        <p:sp>
          <p:nvSpPr>
            <p:cNvPr name="Freeform 61" id="61"/>
            <p:cNvSpPr/>
            <p:nvPr/>
          </p:nvSpPr>
          <p:spPr>
            <a:xfrm flipH="false" flipV="false" rot="0">
              <a:off x="0" y="0"/>
              <a:ext cx="0" cy="0"/>
            </a:xfrm>
            <a:custGeom>
              <a:avLst/>
              <a:gdLst/>
              <a:ahLst/>
              <a:cxnLst/>
              <a:rect r="r" b="b" t="t" l="l"/>
              <a:pathLst>
                <a:path h="0" w="0"/>
              </a:pathLst>
            </a:custGeom>
            <a:solidFill>
              <a:srgbClr val="000000">
                <a:alpha val="0"/>
              </a:srgbClr>
            </a:solidFill>
          </p:spPr>
        </p:sp>
      </p:grpSp>
      <p:grpSp>
        <p:nvGrpSpPr>
          <p:cNvPr name="Group 62" id="62"/>
          <p:cNvGrpSpPr/>
          <p:nvPr/>
        </p:nvGrpSpPr>
        <p:grpSpPr>
          <a:xfrm rot="0">
            <a:off x="13311484" y="11104022"/>
            <a:ext cx="30" cy="30"/>
            <a:chOff x="0" y="0"/>
            <a:chExt cx="40" cy="40"/>
          </a:xfrm>
        </p:grpSpPr>
        <p:sp>
          <p:nvSpPr>
            <p:cNvPr name="Freeform 63" id="63"/>
            <p:cNvSpPr/>
            <p:nvPr/>
          </p:nvSpPr>
          <p:spPr>
            <a:xfrm flipH="false" flipV="false" rot="0">
              <a:off x="0" y="0"/>
              <a:ext cx="0" cy="0"/>
            </a:xfrm>
            <a:custGeom>
              <a:avLst/>
              <a:gdLst/>
              <a:ahLst/>
              <a:cxnLst/>
              <a:rect r="r" b="b" t="t" l="l"/>
              <a:pathLst>
                <a:path h="0" w="0"/>
              </a:pathLst>
            </a:custGeom>
            <a:solidFill>
              <a:srgbClr val="000000">
                <a:alpha val="0"/>
              </a:srgbClr>
            </a:solidFill>
          </p:spPr>
        </p:sp>
      </p:grpSp>
      <p:grpSp>
        <p:nvGrpSpPr>
          <p:cNvPr name="Group 64" id="64"/>
          <p:cNvGrpSpPr/>
          <p:nvPr/>
        </p:nvGrpSpPr>
        <p:grpSpPr>
          <a:xfrm rot="0">
            <a:off x="13311484" y="11104022"/>
            <a:ext cx="30" cy="30"/>
            <a:chOff x="0" y="0"/>
            <a:chExt cx="40" cy="40"/>
          </a:xfrm>
        </p:grpSpPr>
        <p:sp>
          <p:nvSpPr>
            <p:cNvPr name="Freeform 65" id="65"/>
            <p:cNvSpPr/>
            <p:nvPr/>
          </p:nvSpPr>
          <p:spPr>
            <a:xfrm flipH="false" flipV="false" rot="0">
              <a:off x="0" y="0"/>
              <a:ext cx="0" cy="0"/>
            </a:xfrm>
            <a:custGeom>
              <a:avLst/>
              <a:gdLst/>
              <a:ahLst/>
              <a:cxnLst/>
              <a:rect r="r" b="b" t="t" l="l"/>
              <a:pathLst>
                <a:path h="0" w="0"/>
              </a:pathLst>
            </a:custGeom>
            <a:solidFill>
              <a:srgbClr val="000000">
                <a:alpha val="0"/>
              </a:srgbClr>
            </a:solidFill>
          </p:spPr>
        </p:sp>
      </p:grpSp>
      <p:grpSp>
        <p:nvGrpSpPr>
          <p:cNvPr name="Group 66" id="66"/>
          <p:cNvGrpSpPr/>
          <p:nvPr/>
        </p:nvGrpSpPr>
        <p:grpSpPr>
          <a:xfrm rot="0">
            <a:off x="13311484" y="11104022"/>
            <a:ext cx="1984" cy="30"/>
            <a:chOff x="0" y="0"/>
            <a:chExt cx="2645" cy="40"/>
          </a:xfrm>
        </p:grpSpPr>
        <p:sp>
          <p:nvSpPr>
            <p:cNvPr name="Freeform 67" id="67"/>
            <p:cNvSpPr/>
            <p:nvPr/>
          </p:nvSpPr>
          <p:spPr>
            <a:xfrm flipH="false" flipV="false" rot="0">
              <a:off x="0" y="0"/>
              <a:ext cx="2667" cy="0"/>
            </a:xfrm>
            <a:custGeom>
              <a:avLst/>
              <a:gdLst/>
              <a:ahLst/>
              <a:cxnLst/>
              <a:rect r="r" b="b" t="t" l="l"/>
              <a:pathLst>
                <a:path h="0" w="2667">
                  <a:moveTo>
                    <a:pt x="2667" y="0"/>
                  </a:moveTo>
                  <a:lnTo>
                    <a:pt x="0" y="0"/>
                  </a:lnTo>
                  <a:lnTo>
                    <a:pt x="2667" y="0"/>
                  </a:lnTo>
                </a:path>
              </a:pathLst>
            </a:custGeom>
            <a:solidFill>
              <a:srgbClr val="000000">
                <a:alpha val="0"/>
              </a:srgbClr>
            </a:solidFill>
          </p:spPr>
        </p:sp>
      </p:grpSp>
      <p:grpSp>
        <p:nvGrpSpPr>
          <p:cNvPr name="Group 68" id="68"/>
          <p:cNvGrpSpPr/>
          <p:nvPr/>
        </p:nvGrpSpPr>
        <p:grpSpPr>
          <a:xfrm rot="0">
            <a:off x="13313440" y="11104022"/>
            <a:ext cx="30" cy="30"/>
            <a:chOff x="0" y="0"/>
            <a:chExt cx="40" cy="40"/>
          </a:xfrm>
        </p:grpSpPr>
        <p:sp>
          <p:nvSpPr>
            <p:cNvPr name="Freeform 69" id="69"/>
            <p:cNvSpPr/>
            <p:nvPr/>
          </p:nvSpPr>
          <p:spPr>
            <a:xfrm flipH="false" flipV="false" rot="0">
              <a:off x="0" y="0"/>
              <a:ext cx="0" cy="0"/>
            </a:xfrm>
            <a:custGeom>
              <a:avLst/>
              <a:gdLst/>
              <a:ahLst/>
              <a:cxnLst/>
              <a:rect r="r" b="b" t="t" l="l"/>
              <a:pathLst>
                <a:path h="0" w="0"/>
              </a:pathLst>
            </a:custGeom>
            <a:solidFill>
              <a:srgbClr val="000000">
                <a:alpha val="0"/>
              </a:srgbClr>
            </a:solidFill>
          </p:spPr>
        </p:sp>
      </p:grpSp>
      <p:grpSp>
        <p:nvGrpSpPr>
          <p:cNvPr name="Group 70" id="70"/>
          <p:cNvGrpSpPr/>
          <p:nvPr/>
        </p:nvGrpSpPr>
        <p:grpSpPr>
          <a:xfrm rot="0">
            <a:off x="13313440" y="11102038"/>
            <a:ext cx="30" cy="2014"/>
            <a:chOff x="0" y="0"/>
            <a:chExt cx="40" cy="2685"/>
          </a:xfrm>
        </p:grpSpPr>
        <p:sp>
          <p:nvSpPr>
            <p:cNvPr name="Freeform 71" id="71"/>
            <p:cNvSpPr/>
            <p:nvPr/>
          </p:nvSpPr>
          <p:spPr>
            <a:xfrm flipH="false" flipV="false" rot="0">
              <a:off x="0" y="0"/>
              <a:ext cx="0" cy="2667"/>
            </a:xfrm>
            <a:custGeom>
              <a:avLst/>
              <a:gdLst/>
              <a:ahLst/>
              <a:cxnLst/>
              <a:rect r="r" b="b" t="t" l="l"/>
              <a:pathLst>
                <a:path h="2667" w="0">
                  <a:moveTo>
                    <a:pt x="0" y="0"/>
                  </a:moveTo>
                  <a:lnTo>
                    <a:pt x="0" y="2667"/>
                  </a:lnTo>
                  <a:lnTo>
                    <a:pt x="0" y="0"/>
                  </a:lnTo>
                </a:path>
              </a:pathLst>
            </a:custGeom>
            <a:solidFill>
              <a:srgbClr val="000000">
                <a:alpha val="0"/>
              </a:srgbClr>
            </a:solidFill>
          </p:spPr>
        </p:sp>
      </p:grpSp>
      <p:grpSp>
        <p:nvGrpSpPr>
          <p:cNvPr name="Group 72" id="72"/>
          <p:cNvGrpSpPr/>
          <p:nvPr/>
        </p:nvGrpSpPr>
        <p:grpSpPr>
          <a:xfrm rot="0">
            <a:off x="13313440" y="11102038"/>
            <a:ext cx="1984" cy="30"/>
            <a:chOff x="0" y="0"/>
            <a:chExt cx="2645" cy="40"/>
          </a:xfrm>
        </p:grpSpPr>
        <p:sp>
          <p:nvSpPr>
            <p:cNvPr name="Freeform 73" id="73"/>
            <p:cNvSpPr/>
            <p:nvPr/>
          </p:nvSpPr>
          <p:spPr>
            <a:xfrm flipH="false" flipV="false" rot="0">
              <a:off x="0" y="0"/>
              <a:ext cx="2667" cy="0"/>
            </a:xfrm>
            <a:custGeom>
              <a:avLst/>
              <a:gdLst/>
              <a:ahLst/>
              <a:cxnLst/>
              <a:rect r="r" b="b" t="t" l="l"/>
              <a:pathLst>
                <a:path h="0" w="2667">
                  <a:moveTo>
                    <a:pt x="2667" y="0"/>
                  </a:moveTo>
                  <a:lnTo>
                    <a:pt x="0" y="0"/>
                  </a:lnTo>
                  <a:lnTo>
                    <a:pt x="2667" y="0"/>
                  </a:lnTo>
                </a:path>
              </a:pathLst>
            </a:custGeom>
            <a:solidFill>
              <a:srgbClr val="000000">
                <a:alpha val="0"/>
              </a:srgbClr>
            </a:solidFill>
          </p:spPr>
        </p:sp>
      </p:grpSp>
      <p:grpSp>
        <p:nvGrpSpPr>
          <p:cNvPr name="Group 74" id="74"/>
          <p:cNvGrpSpPr/>
          <p:nvPr/>
        </p:nvGrpSpPr>
        <p:grpSpPr>
          <a:xfrm rot="0">
            <a:off x="13315394" y="11102038"/>
            <a:ext cx="30" cy="30"/>
            <a:chOff x="0" y="0"/>
            <a:chExt cx="40" cy="40"/>
          </a:xfrm>
        </p:grpSpPr>
        <p:sp>
          <p:nvSpPr>
            <p:cNvPr name="Freeform 75" id="75"/>
            <p:cNvSpPr/>
            <p:nvPr/>
          </p:nvSpPr>
          <p:spPr>
            <a:xfrm flipH="false" flipV="false" rot="0">
              <a:off x="0" y="0"/>
              <a:ext cx="0" cy="0"/>
            </a:xfrm>
            <a:custGeom>
              <a:avLst/>
              <a:gdLst/>
              <a:ahLst/>
              <a:cxnLst/>
              <a:rect r="r" b="b" t="t" l="l"/>
              <a:pathLst>
                <a:path h="0" w="0"/>
              </a:pathLst>
            </a:custGeom>
            <a:solidFill>
              <a:srgbClr val="000000">
                <a:alpha val="0"/>
              </a:srgbClr>
            </a:solidFill>
          </p:spPr>
        </p:sp>
      </p:grpSp>
      <p:grpSp>
        <p:nvGrpSpPr>
          <p:cNvPr name="Group 76" id="76"/>
          <p:cNvGrpSpPr/>
          <p:nvPr/>
        </p:nvGrpSpPr>
        <p:grpSpPr>
          <a:xfrm rot="0">
            <a:off x="13315394" y="11102038"/>
            <a:ext cx="30" cy="30"/>
            <a:chOff x="0" y="0"/>
            <a:chExt cx="40" cy="40"/>
          </a:xfrm>
        </p:grpSpPr>
        <p:sp>
          <p:nvSpPr>
            <p:cNvPr name="Freeform 77" id="77"/>
            <p:cNvSpPr/>
            <p:nvPr/>
          </p:nvSpPr>
          <p:spPr>
            <a:xfrm flipH="false" flipV="false" rot="0">
              <a:off x="0" y="0"/>
              <a:ext cx="0" cy="0"/>
            </a:xfrm>
            <a:custGeom>
              <a:avLst/>
              <a:gdLst/>
              <a:ahLst/>
              <a:cxnLst/>
              <a:rect r="r" b="b" t="t" l="l"/>
              <a:pathLst>
                <a:path h="0" w="0"/>
              </a:pathLst>
            </a:custGeom>
            <a:solidFill>
              <a:srgbClr val="000000">
                <a:alpha val="0"/>
              </a:srgbClr>
            </a:solidFill>
          </p:spPr>
        </p:sp>
      </p:grpSp>
      <p:grpSp>
        <p:nvGrpSpPr>
          <p:cNvPr name="Group 78" id="78"/>
          <p:cNvGrpSpPr/>
          <p:nvPr/>
        </p:nvGrpSpPr>
        <p:grpSpPr>
          <a:xfrm rot="0">
            <a:off x="13315394" y="11102038"/>
            <a:ext cx="30" cy="30"/>
            <a:chOff x="0" y="0"/>
            <a:chExt cx="40" cy="40"/>
          </a:xfrm>
        </p:grpSpPr>
        <p:sp>
          <p:nvSpPr>
            <p:cNvPr name="Freeform 79" id="79"/>
            <p:cNvSpPr/>
            <p:nvPr/>
          </p:nvSpPr>
          <p:spPr>
            <a:xfrm flipH="false" flipV="false" rot="0">
              <a:off x="0" y="0"/>
              <a:ext cx="0" cy="0"/>
            </a:xfrm>
            <a:custGeom>
              <a:avLst/>
              <a:gdLst/>
              <a:ahLst/>
              <a:cxnLst/>
              <a:rect r="r" b="b" t="t" l="l"/>
              <a:pathLst>
                <a:path h="0" w="0"/>
              </a:pathLst>
            </a:custGeom>
            <a:solidFill>
              <a:srgbClr val="000000">
                <a:alpha val="0"/>
              </a:srgbClr>
            </a:solidFill>
          </p:spPr>
        </p:sp>
      </p:grpSp>
      <p:grpSp>
        <p:nvGrpSpPr>
          <p:cNvPr name="Group 80" id="80"/>
          <p:cNvGrpSpPr/>
          <p:nvPr/>
        </p:nvGrpSpPr>
        <p:grpSpPr>
          <a:xfrm rot="0">
            <a:off x="13293826" y="11113830"/>
            <a:ext cx="1984" cy="30"/>
            <a:chOff x="0" y="0"/>
            <a:chExt cx="2645" cy="40"/>
          </a:xfrm>
        </p:grpSpPr>
        <p:sp>
          <p:nvSpPr>
            <p:cNvPr name="Freeform 81" id="81"/>
            <p:cNvSpPr/>
            <p:nvPr/>
          </p:nvSpPr>
          <p:spPr>
            <a:xfrm flipH="false" flipV="false" rot="0">
              <a:off x="0" y="0"/>
              <a:ext cx="2667" cy="0"/>
            </a:xfrm>
            <a:custGeom>
              <a:avLst/>
              <a:gdLst/>
              <a:ahLst/>
              <a:cxnLst/>
              <a:rect r="r" b="b" t="t" l="l"/>
              <a:pathLst>
                <a:path h="0" w="2667">
                  <a:moveTo>
                    <a:pt x="2667" y="0"/>
                  </a:moveTo>
                  <a:lnTo>
                    <a:pt x="0" y="0"/>
                  </a:lnTo>
                  <a:lnTo>
                    <a:pt x="2667" y="0"/>
                  </a:lnTo>
                  <a:close/>
                </a:path>
              </a:pathLst>
            </a:custGeom>
            <a:solidFill>
              <a:srgbClr val="202020"/>
            </a:solidFill>
          </p:spPr>
        </p:sp>
      </p:grpSp>
      <p:grpSp>
        <p:nvGrpSpPr>
          <p:cNvPr name="Group 82" id="82"/>
          <p:cNvGrpSpPr/>
          <p:nvPr/>
        </p:nvGrpSpPr>
        <p:grpSpPr>
          <a:xfrm rot="0">
            <a:off x="13293826" y="11113830"/>
            <a:ext cx="1984" cy="30"/>
            <a:chOff x="0" y="0"/>
            <a:chExt cx="2645" cy="40"/>
          </a:xfrm>
        </p:grpSpPr>
        <p:sp>
          <p:nvSpPr>
            <p:cNvPr name="Freeform 83" id="83"/>
            <p:cNvSpPr/>
            <p:nvPr/>
          </p:nvSpPr>
          <p:spPr>
            <a:xfrm flipH="false" flipV="false" rot="0">
              <a:off x="0" y="0"/>
              <a:ext cx="2667" cy="0"/>
            </a:xfrm>
            <a:custGeom>
              <a:avLst/>
              <a:gdLst/>
              <a:ahLst/>
              <a:cxnLst/>
              <a:rect r="r" b="b" t="t" l="l"/>
              <a:pathLst>
                <a:path h="0" w="2667">
                  <a:moveTo>
                    <a:pt x="2667" y="0"/>
                  </a:moveTo>
                  <a:lnTo>
                    <a:pt x="0" y="0"/>
                  </a:lnTo>
                  <a:lnTo>
                    <a:pt x="2667" y="0"/>
                  </a:lnTo>
                </a:path>
              </a:pathLst>
            </a:custGeom>
            <a:solidFill>
              <a:srgbClr val="000000">
                <a:alpha val="0"/>
              </a:srgbClr>
            </a:solidFill>
          </p:spPr>
        </p:sp>
      </p:grpSp>
      <p:grpSp>
        <p:nvGrpSpPr>
          <p:cNvPr name="Group 84" id="84"/>
          <p:cNvGrpSpPr/>
          <p:nvPr/>
        </p:nvGrpSpPr>
        <p:grpSpPr>
          <a:xfrm rot="0">
            <a:off x="13293826" y="11113830"/>
            <a:ext cx="30" cy="30"/>
            <a:chOff x="0" y="0"/>
            <a:chExt cx="40" cy="40"/>
          </a:xfrm>
        </p:grpSpPr>
        <p:sp>
          <p:nvSpPr>
            <p:cNvPr name="Freeform 85" id="85"/>
            <p:cNvSpPr/>
            <p:nvPr/>
          </p:nvSpPr>
          <p:spPr>
            <a:xfrm flipH="false" flipV="false" rot="0">
              <a:off x="0" y="0"/>
              <a:ext cx="0" cy="0"/>
            </a:xfrm>
            <a:custGeom>
              <a:avLst/>
              <a:gdLst/>
              <a:ahLst/>
              <a:cxnLst/>
              <a:rect r="r" b="b" t="t" l="l"/>
              <a:pathLst>
                <a:path h="0" w="0"/>
              </a:pathLst>
            </a:custGeom>
            <a:solidFill>
              <a:srgbClr val="202020"/>
            </a:solidFill>
          </p:spPr>
        </p:sp>
      </p:grpSp>
      <p:grpSp>
        <p:nvGrpSpPr>
          <p:cNvPr name="Group 86" id="86"/>
          <p:cNvGrpSpPr/>
          <p:nvPr/>
        </p:nvGrpSpPr>
        <p:grpSpPr>
          <a:xfrm rot="0">
            <a:off x="13293826" y="11113830"/>
            <a:ext cx="30" cy="30"/>
            <a:chOff x="0" y="0"/>
            <a:chExt cx="40" cy="40"/>
          </a:xfrm>
        </p:grpSpPr>
        <p:sp>
          <p:nvSpPr>
            <p:cNvPr name="Freeform 87" id="87"/>
            <p:cNvSpPr/>
            <p:nvPr/>
          </p:nvSpPr>
          <p:spPr>
            <a:xfrm flipH="false" flipV="false" rot="0">
              <a:off x="0" y="0"/>
              <a:ext cx="0" cy="0"/>
            </a:xfrm>
            <a:custGeom>
              <a:avLst/>
              <a:gdLst/>
              <a:ahLst/>
              <a:cxnLst/>
              <a:rect r="r" b="b" t="t" l="l"/>
              <a:pathLst>
                <a:path h="0" w="0"/>
              </a:pathLst>
            </a:custGeom>
            <a:solidFill>
              <a:srgbClr val="000000">
                <a:alpha val="0"/>
              </a:srgbClr>
            </a:solidFill>
          </p:spPr>
        </p:sp>
      </p:grpSp>
      <p:sp>
        <p:nvSpPr>
          <p:cNvPr name="Freeform 88" id="88"/>
          <p:cNvSpPr/>
          <p:nvPr/>
        </p:nvSpPr>
        <p:spPr>
          <a:xfrm flipH="false" flipV="false" rot="0">
            <a:off x="13081417" y="925078"/>
            <a:ext cx="3421531" cy="3609078"/>
          </a:xfrm>
          <a:custGeom>
            <a:avLst/>
            <a:gdLst/>
            <a:ahLst/>
            <a:cxnLst/>
            <a:rect r="r" b="b" t="t" l="l"/>
            <a:pathLst>
              <a:path h="3609078" w="3421531">
                <a:moveTo>
                  <a:pt x="0" y="0"/>
                </a:moveTo>
                <a:lnTo>
                  <a:pt x="3421530" y="0"/>
                </a:lnTo>
                <a:lnTo>
                  <a:pt x="3421530" y="3609078"/>
                </a:lnTo>
                <a:lnTo>
                  <a:pt x="0" y="36090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9" id="89"/>
          <p:cNvSpPr/>
          <p:nvPr/>
        </p:nvSpPr>
        <p:spPr>
          <a:xfrm flipH="false" flipV="false" rot="0">
            <a:off x="1270646" y="1534490"/>
            <a:ext cx="3150607" cy="4294614"/>
          </a:xfrm>
          <a:custGeom>
            <a:avLst/>
            <a:gdLst/>
            <a:ahLst/>
            <a:cxnLst/>
            <a:rect r="r" b="b" t="t" l="l"/>
            <a:pathLst>
              <a:path h="4294614" w="3150607">
                <a:moveTo>
                  <a:pt x="0" y="0"/>
                </a:moveTo>
                <a:lnTo>
                  <a:pt x="3150607" y="0"/>
                </a:lnTo>
                <a:lnTo>
                  <a:pt x="3150607" y="4294614"/>
                </a:lnTo>
                <a:lnTo>
                  <a:pt x="0" y="429461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0" id="90"/>
          <p:cNvSpPr txBox="true"/>
          <p:nvPr/>
        </p:nvSpPr>
        <p:spPr>
          <a:xfrm rot="0">
            <a:off x="7934011" y="2419687"/>
            <a:ext cx="3121350" cy="1828800"/>
          </a:xfrm>
          <a:prstGeom prst="rect">
            <a:avLst/>
          </a:prstGeom>
        </p:spPr>
        <p:txBody>
          <a:bodyPr anchor="t" rtlCol="false" tIns="0" lIns="0" bIns="0" rIns="0">
            <a:spAutoFit/>
          </a:bodyPr>
          <a:lstStyle/>
          <a:p>
            <a:pPr algn="l">
              <a:lnSpc>
                <a:spcPts val="14400"/>
              </a:lnSpc>
            </a:pPr>
            <a:r>
              <a:rPr lang="en-US" sz="12000" u="sng">
                <a:solidFill>
                  <a:srgbClr val="F60505"/>
                </a:solidFill>
                <a:latin typeface="Open Sans Bold"/>
              </a:rPr>
              <a:t>06</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50" y="-27450"/>
            <a:ext cx="18287994" cy="10314604"/>
          </a:xfrm>
          <a:custGeom>
            <a:avLst/>
            <a:gdLst/>
            <a:ahLst/>
            <a:cxnLst/>
            <a:rect r="r" b="b" t="t" l="l"/>
            <a:pathLst>
              <a:path h="10314604" w="18287994">
                <a:moveTo>
                  <a:pt x="0" y="0"/>
                </a:moveTo>
                <a:lnTo>
                  <a:pt x="18287994" y="0"/>
                </a:lnTo>
                <a:lnTo>
                  <a:pt x="18287994" y="10314604"/>
                </a:lnTo>
                <a:lnTo>
                  <a:pt x="0" y="10314604"/>
                </a:lnTo>
                <a:lnTo>
                  <a:pt x="0" y="0"/>
                </a:lnTo>
                <a:close/>
              </a:path>
            </a:pathLst>
          </a:custGeom>
          <a:blipFill>
            <a:blip r:embed="rId3"/>
            <a:stretch>
              <a:fillRect l="0" t="-8999" r="0" b="-8999"/>
            </a:stretch>
          </a:blipFill>
        </p:spPr>
      </p:sp>
      <p:sp>
        <p:nvSpPr>
          <p:cNvPr name="TextBox 3" id="3"/>
          <p:cNvSpPr txBox="true"/>
          <p:nvPr/>
        </p:nvSpPr>
        <p:spPr>
          <a:xfrm rot="0">
            <a:off x="3306825" y="1028700"/>
            <a:ext cx="11674350" cy="666750"/>
          </a:xfrm>
          <a:prstGeom prst="rect">
            <a:avLst/>
          </a:prstGeom>
        </p:spPr>
        <p:txBody>
          <a:bodyPr anchor="t" rtlCol="false" tIns="0" lIns="0" bIns="0" rIns="0">
            <a:spAutoFit/>
          </a:bodyPr>
          <a:lstStyle/>
          <a:p>
            <a:pPr algn="ctr">
              <a:lnSpc>
                <a:spcPts val="5280"/>
              </a:lnSpc>
            </a:pPr>
            <a:r>
              <a:rPr lang="en-US" sz="4400">
                <a:solidFill>
                  <a:srgbClr val="FFFFFF"/>
                </a:solidFill>
                <a:latin typeface="Open Sans Medium"/>
              </a:rPr>
              <a:t>A picture is worth a thousand words</a:t>
            </a:r>
          </a:p>
        </p:txBody>
      </p:sp>
      <p:sp>
        <p:nvSpPr>
          <p:cNvPr name="TextBox 4" id="4"/>
          <p:cNvSpPr txBox="true"/>
          <p:nvPr/>
        </p:nvSpPr>
        <p:spPr>
          <a:xfrm rot="0">
            <a:off x="2957781" y="7760788"/>
            <a:ext cx="12391489" cy="485775"/>
          </a:xfrm>
          <a:prstGeom prst="rect">
            <a:avLst/>
          </a:prstGeom>
        </p:spPr>
        <p:txBody>
          <a:bodyPr anchor="t" rtlCol="false" tIns="0" lIns="0" bIns="0" rIns="0">
            <a:spAutoFit/>
          </a:bodyPr>
          <a:lstStyle/>
          <a:p>
            <a:pPr algn="ctr">
              <a:lnSpc>
                <a:spcPts val="3840"/>
              </a:lnSpc>
              <a:spcBef>
                <a:spcPct val="0"/>
              </a:spcBef>
            </a:pPr>
            <a:r>
              <a:rPr lang="en-US" sz="3200">
                <a:solidFill>
                  <a:srgbClr val="FFFFFF"/>
                </a:solidFill>
                <a:latin typeface="Open Sans Bold"/>
              </a:rPr>
              <a:t>"Don't consume drugs! Opt for coffee and chocolate instead.”</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235640" y="-3870372"/>
            <a:ext cx="26237017" cy="20097321"/>
          </a:xfrm>
          <a:custGeom>
            <a:avLst/>
            <a:gdLst/>
            <a:ahLst/>
            <a:cxnLst/>
            <a:rect r="r" b="b" t="t" l="l"/>
            <a:pathLst>
              <a:path h="20097321" w="26237017">
                <a:moveTo>
                  <a:pt x="0" y="0"/>
                </a:moveTo>
                <a:lnTo>
                  <a:pt x="26237017" y="0"/>
                </a:lnTo>
                <a:lnTo>
                  <a:pt x="26237017" y="20097321"/>
                </a:lnTo>
                <a:lnTo>
                  <a:pt x="0" y="200973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375632" y="494715"/>
            <a:ext cx="17536736" cy="9535108"/>
          </a:xfrm>
          <a:custGeom>
            <a:avLst/>
            <a:gdLst/>
            <a:ahLst/>
            <a:cxnLst/>
            <a:rect r="r" b="b" t="t" l="l"/>
            <a:pathLst>
              <a:path h="9535108" w="17536736">
                <a:moveTo>
                  <a:pt x="0" y="0"/>
                </a:moveTo>
                <a:lnTo>
                  <a:pt x="17536736" y="0"/>
                </a:lnTo>
                <a:lnTo>
                  <a:pt x="17536736" y="9535108"/>
                </a:lnTo>
                <a:lnTo>
                  <a:pt x="0" y="9535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3827602" y="5736793"/>
            <a:ext cx="11315962" cy="1406598"/>
          </a:xfrm>
          <a:prstGeom prst="rect">
            <a:avLst/>
          </a:prstGeom>
        </p:spPr>
        <p:txBody>
          <a:bodyPr anchor="t" rtlCol="false" tIns="0" lIns="0" bIns="0" rIns="0">
            <a:spAutoFit/>
          </a:bodyPr>
          <a:lstStyle/>
          <a:p>
            <a:pPr algn="ctr">
              <a:lnSpc>
                <a:spcPts val="5735"/>
              </a:lnSpc>
            </a:pPr>
            <a:r>
              <a:rPr lang="en-US" sz="4155">
                <a:solidFill>
                  <a:srgbClr val="202020"/>
                </a:solidFill>
                <a:latin typeface="Open Sans Bold"/>
              </a:rPr>
              <a:t>Do you have any questions?</a:t>
            </a:r>
          </a:p>
          <a:p>
            <a:pPr algn="ctr">
              <a:lnSpc>
                <a:spcPts val="5735"/>
              </a:lnSpc>
            </a:pPr>
          </a:p>
        </p:txBody>
      </p:sp>
      <p:sp>
        <p:nvSpPr>
          <p:cNvPr name="Freeform 5" id="5"/>
          <p:cNvSpPr/>
          <p:nvPr/>
        </p:nvSpPr>
        <p:spPr>
          <a:xfrm flipH="false" flipV="false" rot="0">
            <a:off x="13500165" y="1843758"/>
            <a:ext cx="3511745" cy="7919420"/>
          </a:xfrm>
          <a:custGeom>
            <a:avLst/>
            <a:gdLst/>
            <a:ahLst/>
            <a:cxnLst/>
            <a:rect r="r" b="b" t="t" l="l"/>
            <a:pathLst>
              <a:path h="7919420" w="3511745">
                <a:moveTo>
                  <a:pt x="0" y="0"/>
                </a:moveTo>
                <a:lnTo>
                  <a:pt x="3511744" y="0"/>
                </a:lnTo>
                <a:lnTo>
                  <a:pt x="3511744" y="7919420"/>
                </a:lnTo>
                <a:lnTo>
                  <a:pt x="0" y="7919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993730" y="1843113"/>
            <a:ext cx="3371287" cy="6838313"/>
          </a:xfrm>
          <a:custGeom>
            <a:avLst/>
            <a:gdLst/>
            <a:ahLst/>
            <a:cxnLst/>
            <a:rect r="r" b="b" t="t" l="l"/>
            <a:pathLst>
              <a:path h="6838313" w="3371287">
                <a:moveTo>
                  <a:pt x="0" y="0"/>
                </a:moveTo>
                <a:lnTo>
                  <a:pt x="3371287" y="0"/>
                </a:lnTo>
                <a:lnTo>
                  <a:pt x="3371287" y="6838313"/>
                </a:lnTo>
                <a:lnTo>
                  <a:pt x="0" y="68383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6164848" y="1269051"/>
            <a:ext cx="7055949" cy="4233569"/>
          </a:xfrm>
          <a:custGeom>
            <a:avLst/>
            <a:gdLst/>
            <a:ahLst/>
            <a:cxnLst/>
            <a:rect r="r" b="b" t="t" l="l"/>
            <a:pathLst>
              <a:path h="4233569" w="7055949">
                <a:moveTo>
                  <a:pt x="0" y="0"/>
                </a:moveTo>
                <a:lnTo>
                  <a:pt x="7055949" y="0"/>
                </a:lnTo>
                <a:lnTo>
                  <a:pt x="7055949" y="4233569"/>
                </a:lnTo>
                <a:lnTo>
                  <a:pt x="0" y="4233569"/>
                </a:lnTo>
                <a:lnTo>
                  <a:pt x="0" y="0"/>
                </a:lnTo>
                <a:close/>
              </a:path>
            </a:pathLst>
          </a:custGeom>
          <a:blipFill>
            <a:blip r:embed="rId11"/>
            <a:stretch>
              <a:fillRect l="0" t="0" r="0" b="0"/>
            </a:stretch>
          </a:blipFill>
        </p:spPr>
      </p:sp>
      <p:sp>
        <p:nvSpPr>
          <p:cNvPr name="TextBox 8" id="8"/>
          <p:cNvSpPr txBox="true"/>
          <p:nvPr/>
        </p:nvSpPr>
        <p:spPr>
          <a:xfrm rot="0">
            <a:off x="3827602" y="8164299"/>
            <a:ext cx="11315962" cy="1406598"/>
          </a:xfrm>
          <a:prstGeom prst="rect">
            <a:avLst/>
          </a:prstGeom>
        </p:spPr>
        <p:txBody>
          <a:bodyPr anchor="t" rtlCol="false" tIns="0" lIns="0" bIns="0" rIns="0">
            <a:spAutoFit/>
          </a:bodyPr>
          <a:lstStyle/>
          <a:p>
            <a:pPr algn="ctr">
              <a:lnSpc>
                <a:spcPts val="5735"/>
              </a:lnSpc>
            </a:pPr>
            <a:r>
              <a:rPr lang="en-US" sz="4155">
                <a:solidFill>
                  <a:srgbClr val="202020"/>
                </a:solidFill>
                <a:latin typeface="Open Sans Bold"/>
              </a:rPr>
              <a:t>PS: In case this is your question</a:t>
            </a:r>
          </a:p>
          <a:p>
            <a:pPr algn="ctr">
              <a:lnSpc>
                <a:spcPts val="5735"/>
              </a:lnSpc>
            </a:pPr>
            <a:r>
              <a:rPr lang="en-US" sz="4155">
                <a:solidFill>
                  <a:srgbClr val="202020"/>
                </a:solidFill>
                <a:latin typeface="Open Sans Bold"/>
              </a:rPr>
              <a:t>No, i don’t sell any kind of drugs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1243466" y="-3842048"/>
            <a:ext cx="10435427" cy="16594300"/>
          </a:xfrm>
          <a:custGeom>
            <a:avLst/>
            <a:gdLst/>
            <a:ahLst/>
            <a:cxnLst/>
            <a:rect r="r" b="b" t="t" l="l"/>
            <a:pathLst>
              <a:path h="16594300" w="10435427">
                <a:moveTo>
                  <a:pt x="0" y="0"/>
                </a:moveTo>
                <a:lnTo>
                  <a:pt x="10435427" y="0"/>
                </a:lnTo>
                <a:lnTo>
                  <a:pt x="10435427" y="16594300"/>
                </a:lnTo>
                <a:lnTo>
                  <a:pt x="0" y="16594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909888" y="375332"/>
            <a:ext cx="7568226" cy="9214164"/>
          </a:xfrm>
          <a:custGeom>
            <a:avLst/>
            <a:gdLst/>
            <a:ahLst/>
            <a:cxnLst/>
            <a:rect r="r" b="b" t="t" l="l"/>
            <a:pathLst>
              <a:path h="9214164" w="7568226">
                <a:moveTo>
                  <a:pt x="0" y="0"/>
                </a:moveTo>
                <a:lnTo>
                  <a:pt x="7568226" y="0"/>
                </a:lnTo>
                <a:lnTo>
                  <a:pt x="7568226" y="9214164"/>
                </a:lnTo>
                <a:lnTo>
                  <a:pt x="0" y="92141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842578" y="510276"/>
            <a:ext cx="10191150" cy="2295525"/>
          </a:xfrm>
          <a:prstGeom prst="rect">
            <a:avLst/>
          </a:prstGeom>
        </p:spPr>
        <p:txBody>
          <a:bodyPr anchor="t" rtlCol="false" tIns="0" lIns="0" bIns="0" rIns="0">
            <a:spAutoFit/>
          </a:bodyPr>
          <a:lstStyle/>
          <a:p>
            <a:pPr algn="l">
              <a:lnSpc>
                <a:spcPts val="9000"/>
              </a:lnSpc>
            </a:pPr>
            <a:r>
              <a:rPr lang="en-US" sz="7500" u="sng">
                <a:solidFill>
                  <a:srgbClr val="202020"/>
                </a:solidFill>
                <a:latin typeface="Open Sans Bold"/>
              </a:rPr>
              <a:t>General </a:t>
            </a:r>
            <a:r>
              <a:rPr lang="en-US" sz="7500" u="sng">
                <a:solidFill>
                  <a:srgbClr val="202020"/>
                </a:solidFill>
                <a:latin typeface="Open Sans Bold"/>
              </a:rPr>
              <a:t>Introduction:</a:t>
            </a:r>
          </a:p>
        </p:txBody>
      </p:sp>
      <p:sp>
        <p:nvSpPr>
          <p:cNvPr name="TextBox 5" id="5"/>
          <p:cNvSpPr txBox="true"/>
          <p:nvPr/>
        </p:nvSpPr>
        <p:spPr>
          <a:xfrm rot="0">
            <a:off x="1078450" y="3341066"/>
            <a:ext cx="15382729" cy="7718298"/>
          </a:xfrm>
          <a:prstGeom prst="rect">
            <a:avLst/>
          </a:prstGeom>
        </p:spPr>
        <p:txBody>
          <a:bodyPr anchor="t" rtlCol="false" tIns="0" lIns="0" bIns="0" rIns="0">
            <a:spAutoFit/>
          </a:bodyPr>
          <a:lstStyle/>
          <a:p>
            <a:pPr>
              <a:lnSpc>
                <a:spcPts val="4416"/>
              </a:lnSpc>
            </a:pPr>
            <a:r>
              <a:rPr lang="en-US" sz="3200">
                <a:solidFill>
                  <a:srgbClr val="202020"/>
                </a:solidFill>
                <a:latin typeface="Open Sans"/>
              </a:rPr>
              <a:t>-In today's dynamic world, understanding the factors influencing drug consumption patterns is of paramount importance for public health, education, and policy-making. </a:t>
            </a:r>
          </a:p>
          <a:p>
            <a:pPr>
              <a:lnSpc>
                <a:spcPts val="4416"/>
              </a:lnSpc>
            </a:pPr>
          </a:p>
          <a:p>
            <a:pPr>
              <a:lnSpc>
                <a:spcPts val="4416"/>
              </a:lnSpc>
            </a:pPr>
            <a:r>
              <a:rPr lang="en-US" sz="3200">
                <a:solidFill>
                  <a:srgbClr val="202020"/>
                </a:solidFill>
                <a:latin typeface="Open Sans"/>
              </a:rPr>
              <a:t>-The selection of this dataset stems from a deliberate choice to explore the intersection of personality traits, education, demographics, and drug usage patterns.</a:t>
            </a:r>
          </a:p>
          <a:p>
            <a:pPr>
              <a:lnSpc>
                <a:spcPts val="4416"/>
              </a:lnSpc>
            </a:pPr>
          </a:p>
          <a:p>
            <a:pPr>
              <a:lnSpc>
                <a:spcPts val="4416"/>
              </a:lnSpc>
            </a:pPr>
            <a:r>
              <a:rPr lang="en-US" sz="3200">
                <a:solidFill>
                  <a:srgbClr val="202020"/>
                </a:solidFill>
                <a:latin typeface="Open Sans"/>
              </a:rPr>
              <a:t>-Our dataset name is : drug+consumption+quantified.csv </a:t>
            </a:r>
          </a:p>
          <a:p>
            <a:pPr>
              <a:lnSpc>
                <a:spcPts val="4416"/>
              </a:lnSpc>
            </a:pPr>
            <a:r>
              <a:rPr lang="en-US" sz="3200">
                <a:solidFill>
                  <a:srgbClr val="202020"/>
                </a:solidFill>
                <a:latin typeface="Open Sans"/>
              </a:rPr>
              <a:t>-Link : https://archive.ics.uci.edu/dataset/373/drug+consumption+quantified</a:t>
            </a:r>
          </a:p>
          <a:p>
            <a:pPr>
              <a:lnSpc>
                <a:spcPts val="4416"/>
              </a:lnSpc>
            </a:pPr>
          </a:p>
          <a:p>
            <a:pPr>
              <a:lnSpc>
                <a:spcPts val="4416"/>
              </a:lnSpc>
            </a:pPr>
          </a:p>
          <a:p>
            <a:pPr>
              <a:lnSpc>
                <a:spcPts val="4416"/>
              </a:lnSpc>
            </a:pPr>
          </a:p>
          <a:p>
            <a:pPr algn="l">
              <a:lnSpc>
                <a:spcPts val="4416"/>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1346184" y="-4319784"/>
            <a:ext cx="10435427" cy="16594300"/>
          </a:xfrm>
          <a:custGeom>
            <a:avLst/>
            <a:gdLst/>
            <a:ahLst/>
            <a:cxnLst/>
            <a:rect r="r" b="b" t="t" l="l"/>
            <a:pathLst>
              <a:path h="16594300" w="10435427">
                <a:moveTo>
                  <a:pt x="0" y="0"/>
                </a:moveTo>
                <a:lnTo>
                  <a:pt x="10435427" y="0"/>
                </a:lnTo>
                <a:lnTo>
                  <a:pt x="10435427" y="16594300"/>
                </a:lnTo>
                <a:lnTo>
                  <a:pt x="0" y="16594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3" id="3"/>
          <p:cNvPicPr>
            <a:picLocks noChangeAspect="true"/>
          </p:cNvPicPr>
          <p:nvPr/>
        </p:nvPicPr>
        <p:blipFill>
          <a:blip r:embed="rId5"/>
          <a:srcRect l="0" t="0" r="0" b="0"/>
          <a:stretch>
            <a:fillRect/>
          </a:stretch>
        </p:blipFill>
        <p:spPr>
          <a:xfrm flipH="false" flipV="false" rot="0">
            <a:off x="1322743" y="5775786"/>
            <a:ext cx="6412059" cy="4199899"/>
          </a:xfrm>
          <a:prstGeom prst="rect">
            <a:avLst/>
          </a:prstGeom>
        </p:spPr>
      </p:pic>
      <p:sp>
        <p:nvSpPr>
          <p:cNvPr name="TextBox 4" id="4"/>
          <p:cNvSpPr txBox="true"/>
          <p:nvPr/>
        </p:nvSpPr>
        <p:spPr>
          <a:xfrm rot="0">
            <a:off x="367911" y="221141"/>
            <a:ext cx="14733782" cy="1190625"/>
          </a:xfrm>
          <a:prstGeom prst="rect">
            <a:avLst/>
          </a:prstGeom>
        </p:spPr>
        <p:txBody>
          <a:bodyPr anchor="t" rtlCol="false" tIns="0" lIns="0" bIns="0" rIns="0">
            <a:spAutoFit/>
          </a:bodyPr>
          <a:lstStyle/>
          <a:p>
            <a:pPr algn="l">
              <a:lnSpc>
                <a:spcPts val="9480"/>
              </a:lnSpc>
            </a:pPr>
            <a:r>
              <a:rPr lang="en-US" sz="7900" u="sng">
                <a:solidFill>
                  <a:srgbClr val="202020"/>
                </a:solidFill>
                <a:latin typeface="Open Sans Bold"/>
              </a:rPr>
              <a:t>Dataset Presentation:</a:t>
            </a:r>
          </a:p>
        </p:txBody>
      </p:sp>
      <p:sp>
        <p:nvSpPr>
          <p:cNvPr name="TextBox 5" id="5"/>
          <p:cNvSpPr txBox="true"/>
          <p:nvPr/>
        </p:nvSpPr>
        <p:spPr>
          <a:xfrm rot="0">
            <a:off x="698305" y="1859741"/>
            <a:ext cx="16891389" cy="5557119"/>
          </a:xfrm>
          <a:prstGeom prst="rect">
            <a:avLst/>
          </a:prstGeom>
        </p:spPr>
        <p:txBody>
          <a:bodyPr anchor="t" rtlCol="false" tIns="0" lIns="0" bIns="0" rIns="0">
            <a:spAutoFit/>
          </a:bodyPr>
          <a:lstStyle/>
          <a:p>
            <a:pPr>
              <a:lnSpc>
                <a:spcPts val="3550"/>
              </a:lnSpc>
            </a:pPr>
            <a:r>
              <a:rPr lang="en-US" sz="2573">
                <a:solidFill>
                  <a:srgbClr val="202020"/>
                </a:solidFill>
                <a:latin typeface="Open Sans"/>
              </a:rPr>
              <a:t>-Our chosen dataset is a comprehensive repository of information, comprising records for 1885 respondents, each characterized by 30 attributes.</a:t>
            </a:r>
          </a:p>
          <a:p>
            <a:pPr>
              <a:lnSpc>
                <a:spcPts val="3550"/>
              </a:lnSpc>
            </a:pPr>
          </a:p>
          <a:p>
            <a:pPr>
              <a:lnSpc>
                <a:spcPts val="3550"/>
              </a:lnSpc>
            </a:pPr>
          </a:p>
          <a:p>
            <a:pPr>
              <a:lnSpc>
                <a:spcPts val="3550"/>
              </a:lnSpc>
            </a:pPr>
            <a:r>
              <a:rPr lang="en-US" sz="2573">
                <a:solidFill>
                  <a:srgbClr val="202020"/>
                </a:solidFill>
                <a:latin typeface="Open Sans"/>
              </a:rPr>
              <a:t>-it contains:</a:t>
            </a:r>
          </a:p>
          <a:p>
            <a:pPr marL="555529" indent="-277765" lvl="1">
              <a:lnSpc>
                <a:spcPts val="3550"/>
              </a:lnSpc>
              <a:buFont typeface="Arial"/>
              <a:buChar char="•"/>
            </a:pPr>
            <a:r>
              <a:rPr lang="en-US" sz="2573">
                <a:solidFill>
                  <a:srgbClr val="202020"/>
                </a:solidFill>
                <a:latin typeface="Open Sans"/>
              </a:rPr>
              <a:t>an ID column</a:t>
            </a:r>
          </a:p>
          <a:p>
            <a:pPr marL="555529" indent="-277765" lvl="1">
              <a:lnSpc>
                <a:spcPts val="3550"/>
              </a:lnSpc>
              <a:buFont typeface="Arial"/>
              <a:buChar char="•"/>
            </a:pPr>
            <a:r>
              <a:rPr lang="en-US" sz="2573">
                <a:solidFill>
                  <a:srgbClr val="202020"/>
                </a:solidFill>
                <a:latin typeface="Open Sans"/>
              </a:rPr>
              <a:t>5 demographic columns (features)</a:t>
            </a:r>
          </a:p>
          <a:p>
            <a:pPr marL="555529" indent="-277765" lvl="1">
              <a:lnSpc>
                <a:spcPts val="3550"/>
              </a:lnSpc>
              <a:buFont typeface="Arial"/>
              <a:buChar char="•"/>
            </a:pPr>
            <a:r>
              <a:rPr lang="en-US" sz="2573">
                <a:solidFill>
                  <a:srgbClr val="202020"/>
                </a:solidFill>
                <a:latin typeface="Open Sans"/>
              </a:rPr>
              <a:t>7 personality traits (features)</a:t>
            </a:r>
          </a:p>
          <a:p>
            <a:pPr marL="555529" indent="-277765" lvl="1">
              <a:lnSpc>
                <a:spcPts val="3550"/>
              </a:lnSpc>
              <a:buFont typeface="Arial"/>
              <a:buChar char="•"/>
            </a:pPr>
            <a:r>
              <a:rPr lang="en-US" sz="2573">
                <a:solidFill>
                  <a:srgbClr val="202020"/>
                </a:solidFill>
                <a:latin typeface="Open Sans"/>
              </a:rPr>
              <a:t>18 drugs with their usage frequency (target)</a:t>
            </a:r>
          </a:p>
          <a:p>
            <a:pPr marL="555529" indent="-277765" lvl="1">
              <a:lnSpc>
                <a:spcPts val="3550"/>
              </a:lnSpc>
              <a:buFont typeface="Arial"/>
              <a:buChar char="•"/>
            </a:pPr>
            <a:r>
              <a:rPr lang="en-US" sz="2573">
                <a:solidFill>
                  <a:srgbClr val="202020"/>
                </a:solidFill>
                <a:latin typeface="Open Sans"/>
              </a:rPr>
              <a:t>a fake drug called Semeron to verify reliability of answers</a:t>
            </a:r>
          </a:p>
          <a:p>
            <a:pPr>
              <a:lnSpc>
                <a:spcPts val="2860"/>
              </a:lnSpc>
            </a:pPr>
          </a:p>
          <a:p>
            <a:pPr>
              <a:lnSpc>
                <a:spcPts val="2860"/>
              </a:lnSpc>
            </a:pPr>
          </a:p>
          <a:p>
            <a:pPr algn="l">
              <a:lnSpc>
                <a:spcPts val="2860"/>
              </a:lnSpc>
            </a:pPr>
            <a:r>
              <a:rPr lang="en-US" sz="2073">
                <a:solidFill>
                  <a:srgbClr val="202020"/>
                </a:solidFill>
                <a:latin typeface="Open Sans"/>
              </a:rPr>
              <a:t>-</a:t>
            </a:r>
          </a:p>
        </p:txBody>
      </p:sp>
      <p:sp>
        <p:nvSpPr>
          <p:cNvPr name="TextBox 6" id="6"/>
          <p:cNvSpPr txBox="true"/>
          <p:nvPr/>
        </p:nvSpPr>
        <p:spPr>
          <a:xfrm rot="0">
            <a:off x="10576727" y="3679605"/>
            <a:ext cx="6388055" cy="5109444"/>
          </a:xfrm>
          <a:prstGeom prst="rect">
            <a:avLst/>
          </a:prstGeom>
        </p:spPr>
        <p:txBody>
          <a:bodyPr anchor="t" rtlCol="false" tIns="0" lIns="0" bIns="0" rIns="0">
            <a:spAutoFit/>
          </a:bodyPr>
          <a:lstStyle/>
          <a:p>
            <a:pPr>
              <a:lnSpc>
                <a:spcPts val="3550"/>
              </a:lnSpc>
            </a:pPr>
            <a:r>
              <a:rPr lang="en-US" sz="2573">
                <a:solidFill>
                  <a:srgbClr val="202020"/>
                </a:solidFill>
                <a:latin typeface="Open Sans"/>
              </a:rPr>
              <a:t>-Each drug variable can take 6 different values:</a:t>
            </a:r>
          </a:p>
          <a:p>
            <a:pPr marL="555529" indent="-277765" lvl="1">
              <a:lnSpc>
                <a:spcPts val="3550"/>
              </a:lnSpc>
              <a:buFont typeface="Arial"/>
              <a:buChar char="•"/>
            </a:pPr>
            <a:r>
              <a:rPr lang="en-US" sz="2573">
                <a:solidFill>
                  <a:srgbClr val="202020"/>
                </a:solidFill>
                <a:latin typeface="Open Sans"/>
              </a:rPr>
              <a:t>CL0 Never Used</a:t>
            </a:r>
          </a:p>
          <a:p>
            <a:pPr marL="555529" indent="-277765" lvl="1">
              <a:lnSpc>
                <a:spcPts val="3550"/>
              </a:lnSpc>
              <a:buFont typeface="Arial"/>
              <a:buChar char="•"/>
            </a:pPr>
            <a:r>
              <a:rPr lang="en-US" sz="2573">
                <a:solidFill>
                  <a:srgbClr val="202020"/>
                </a:solidFill>
                <a:latin typeface="Open Sans"/>
              </a:rPr>
              <a:t>CL1 Used over a Decade</a:t>
            </a:r>
          </a:p>
          <a:p>
            <a:pPr marL="555529" indent="-277765" lvl="1">
              <a:lnSpc>
                <a:spcPts val="3550"/>
              </a:lnSpc>
              <a:buFont typeface="Arial"/>
              <a:buChar char="•"/>
            </a:pPr>
            <a:r>
              <a:rPr lang="en-US" sz="2573">
                <a:solidFill>
                  <a:srgbClr val="202020"/>
                </a:solidFill>
                <a:latin typeface="Open Sans"/>
              </a:rPr>
              <a:t>CL2 Used in the Last Decade</a:t>
            </a:r>
          </a:p>
          <a:p>
            <a:pPr marL="555529" indent="-277765" lvl="1">
              <a:lnSpc>
                <a:spcPts val="3550"/>
              </a:lnSpc>
              <a:buFont typeface="Arial"/>
              <a:buChar char="•"/>
            </a:pPr>
            <a:r>
              <a:rPr lang="en-US" sz="2573">
                <a:solidFill>
                  <a:srgbClr val="202020"/>
                </a:solidFill>
                <a:latin typeface="Open Sans"/>
              </a:rPr>
              <a:t>CL3 Used in the Last Year</a:t>
            </a:r>
          </a:p>
          <a:p>
            <a:pPr marL="555529" indent="-277765" lvl="1">
              <a:lnSpc>
                <a:spcPts val="3550"/>
              </a:lnSpc>
              <a:buFont typeface="Arial"/>
              <a:buChar char="•"/>
            </a:pPr>
            <a:r>
              <a:rPr lang="en-US" sz="2573">
                <a:solidFill>
                  <a:srgbClr val="202020"/>
                </a:solidFill>
                <a:latin typeface="Open Sans"/>
              </a:rPr>
              <a:t>CL4 Used in the Last Month</a:t>
            </a:r>
          </a:p>
          <a:p>
            <a:pPr marL="555529" indent="-277765" lvl="1">
              <a:lnSpc>
                <a:spcPts val="3550"/>
              </a:lnSpc>
              <a:buFont typeface="Arial"/>
              <a:buChar char="•"/>
            </a:pPr>
            <a:r>
              <a:rPr lang="en-US" sz="2573">
                <a:solidFill>
                  <a:srgbClr val="202020"/>
                </a:solidFill>
                <a:latin typeface="Open Sans"/>
              </a:rPr>
              <a:t>CL5 Used in the Last Week</a:t>
            </a:r>
          </a:p>
          <a:p>
            <a:pPr marL="555529" indent="-277765" lvl="1">
              <a:lnSpc>
                <a:spcPts val="3550"/>
              </a:lnSpc>
              <a:buFont typeface="Arial"/>
              <a:buChar char="•"/>
            </a:pPr>
            <a:r>
              <a:rPr lang="en-US" sz="2573">
                <a:solidFill>
                  <a:srgbClr val="202020"/>
                </a:solidFill>
                <a:latin typeface="Open Sans"/>
              </a:rPr>
              <a:t>CL6 Used in the Last Day</a:t>
            </a:r>
          </a:p>
          <a:p>
            <a:pPr>
              <a:lnSpc>
                <a:spcPts val="2860"/>
              </a:lnSpc>
            </a:pPr>
          </a:p>
          <a:p>
            <a:pPr>
              <a:lnSpc>
                <a:spcPts val="2860"/>
              </a:lnSpc>
            </a:pPr>
          </a:p>
          <a:p>
            <a:pPr algn="l">
              <a:lnSpc>
                <a:spcPts val="2860"/>
              </a:lnSpc>
            </a:pPr>
            <a:r>
              <a:rPr lang="en-US" sz="2073">
                <a:solidFill>
                  <a:srgbClr val="202020"/>
                </a:solidFill>
                <a:latin typeface="Open Sans"/>
              </a:rPr>
              <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1346184" y="-4319784"/>
            <a:ext cx="10435427" cy="16594300"/>
          </a:xfrm>
          <a:custGeom>
            <a:avLst/>
            <a:gdLst/>
            <a:ahLst/>
            <a:cxnLst/>
            <a:rect r="r" b="b" t="t" l="l"/>
            <a:pathLst>
              <a:path h="16594300" w="10435427">
                <a:moveTo>
                  <a:pt x="0" y="0"/>
                </a:moveTo>
                <a:lnTo>
                  <a:pt x="10435427" y="0"/>
                </a:lnTo>
                <a:lnTo>
                  <a:pt x="10435427" y="16594300"/>
                </a:lnTo>
                <a:lnTo>
                  <a:pt x="0" y="16594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471679" y="2511853"/>
            <a:ext cx="13344642" cy="5263294"/>
          </a:xfrm>
          <a:custGeom>
            <a:avLst/>
            <a:gdLst/>
            <a:ahLst/>
            <a:cxnLst/>
            <a:rect r="r" b="b" t="t" l="l"/>
            <a:pathLst>
              <a:path h="5263294" w="13344642">
                <a:moveTo>
                  <a:pt x="0" y="0"/>
                </a:moveTo>
                <a:lnTo>
                  <a:pt x="13344642" y="0"/>
                </a:lnTo>
                <a:lnTo>
                  <a:pt x="13344642" y="5263294"/>
                </a:lnTo>
                <a:lnTo>
                  <a:pt x="0" y="5263294"/>
                </a:lnTo>
                <a:lnTo>
                  <a:pt x="0" y="0"/>
                </a:lnTo>
                <a:close/>
              </a:path>
            </a:pathLst>
          </a:custGeom>
          <a:blipFill>
            <a:blip r:embed="rId5"/>
            <a:stretch>
              <a:fillRect l="0" t="0" r="0" b="0"/>
            </a:stretch>
          </a:blipFill>
        </p:spPr>
      </p:sp>
      <p:sp>
        <p:nvSpPr>
          <p:cNvPr name="TextBox 4" id="4"/>
          <p:cNvSpPr txBox="true"/>
          <p:nvPr/>
        </p:nvSpPr>
        <p:spPr>
          <a:xfrm rot="0">
            <a:off x="367911" y="221141"/>
            <a:ext cx="14733782" cy="1190625"/>
          </a:xfrm>
          <a:prstGeom prst="rect">
            <a:avLst/>
          </a:prstGeom>
        </p:spPr>
        <p:txBody>
          <a:bodyPr anchor="t" rtlCol="false" tIns="0" lIns="0" bIns="0" rIns="0">
            <a:spAutoFit/>
          </a:bodyPr>
          <a:lstStyle/>
          <a:p>
            <a:pPr algn="l">
              <a:lnSpc>
                <a:spcPts val="9480"/>
              </a:lnSpc>
            </a:pPr>
            <a:r>
              <a:rPr lang="en-US" sz="7900" u="sng">
                <a:solidFill>
                  <a:srgbClr val="202020"/>
                </a:solidFill>
                <a:latin typeface="Open Sans Bold"/>
              </a:rPr>
              <a:t>Dataset Presentation: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342185" y="-4043668"/>
            <a:ext cx="26219178" cy="17336917"/>
          </a:xfrm>
          <a:custGeom>
            <a:avLst/>
            <a:gdLst/>
            <a:ahLst/>
            <a:cxnLst/>
            <a:rect r="r" b="b" t="t" l="l"/>
            <a:pathLst>
              <a:path h="17336917" w="26219178">
                <a:moveTo>
                  <a:pt x="0" y="0"/>
                </a:moveTo>
                <a:lnTo>
                  <a:pt x="26219178" y="0"/>
                </a:lnTo>
                <a:lnTo>
                  <a:pt x="26219178" y="17336917"/>
                </a:lnTo>
                <a:lnTo>
                  <a:pt x="0" y="173369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16578" y="187038"/>
            <a:ext cx="17054847" cy="9722433"/>
          </a:xfrm>
          <a:custGeom>
            <a:avLst/>
            <a:gdLst/>
            <a:ahLst/>
            <a:cxnLst/>
            <a:rect r="r" b="b" t="t" l="l"/>
            <a:pathLst>
              <a:path h="9722433" w="17054847">
                <a:moveTo>
                  <a:pt x="0" y="0"/>
                </a:moveTo>
                <a:lnTo>
                  <a:pt x="17054847" y="0"/>
                </a:lnTo>
                <a:lnTo>
                  <a:pt x="17054847" y="9722433"/>
                </a:lnTo>
                <a:lnTo>
                  <a:pt x="0" y="97224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2786727" y="4800600"/>
            <a:ext cx="12932998" cy="5486400"/>
          </a:xfrm>
          <a:prstGeom prst="rect">
            <a:avLst/>
          </a:prstGeom>
        </p:spPr>
        <p:txBody>
          <a:bodyPr anchor="t" rtlCol="false" tIns="0" lIns="0" bIns="0" rIns="0">
            <a:spAutoFit/>
          </a:bodyPr>
          <a:lstStyle/>
          <a:p>
            <a:pPr algn="ctr">
              <a:lnSpc>
                <a:spcPts val="9600"/>
              </a:lnSpc>
            </a:pPr>
            <a:r>
              <a:rPr lang="en-US" sz="8000">
                <a:solidFill>
                  <a:srgbClr val="202020"/>
                </a:solidFill>
                <a:latin typeface="Open Sans Bold"/>
              </a:rPr>
              <a:t>Data Pre-Processing</a:t>
            </a:r>
            <a:r>
              <a:rPr lang="en-US" sz="8000">
                <a:solidFill>
                  <a:srgbClr val="202020"/>
                </a:solidFill>
                <a:latin typeface="Open Sans Bold"/>
              </a:rPr>
              <a:t> </a:t>
            </a:r>
          </a:p>
          <a:p>
            <a:pPr algn="ctr">
              <a:lnSpc>
                <a:spcPts val="9600"/>
              </a:lnSpc>
            </a:pPr>
            <a:r>
              <a:rPr lang="en-US" sz="8000">
                <a:solidFill>
                  <a:srgbClr val="202020"/>
                </a:solidFill>
                <a:latin typeface="Open Sans Bold"/>
              </a:rPr>
              <a:t>and </a:t>
            </a:r>
          </a:p>
          <a:p>
            <a:pPr algn="ctr">
              <a:lnSpc>
                <a:spcPts val="9600"/>
              </a:lnSpc>
            </a:pPr>
            <a:r>
              <a:rPr lang="en-US" sz="8000">
                <a:solidFill>
                  <a:srgbClr val="202020"/>
                </a:solidFill>
                <a:latin typeface="Open Sans Bold"/>
              </a:rPr>
              <a:t>Data visualisation</a:t>
            </a:r>
          </a:p>
          <a:p>
            <a:pPr algn="ctr">
              <a:lnSpc>
                <a:spcPts val="14400"/>
              </a:lnSpc>
            </a:pPr>
          </a:p>
        </p:txBody>
      </p:sp>
      <p:sp>
        <p:nvSpPr>
          <p:cNvPr name="Freeform 5" id="5"/>
          <p:cNvSpPr/>
          <p:nvPr/>
        </p:nvSpPr>
        <p:spPr>
          <a:xfrm flipH="false" flipV="false" rot="0">
            <a:off x="1740038" y="806778"/>
            <a:ext cx="2906967" cy="3775444"/>
          </a:xfrm>
          <a:custGeom>
            <a:avLst/>
            <a:gdLst/>
            <a:ahLst/>
            <a:cxnLst/>
            <a:rect r="r" b="b" t="t" l="l"/>
            <a:pathLst>
              <a:path h="3775444" w="2906967">
                <a:moveTo>
                  <a:pt x="0" y="0"/>
                </a:moveTo>
                <a:lnTo>
                  <a:pt x="2906967" y="0"/>
                </a:lnTo>
                <a:lnTo>
                  <a:pt x="2906967" y="3775444"/>
                </a:lnTo>
                <a:lnTo>
                  <a:pt x="0" y="37754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823496" y="6639226"/>
            <a:ext cx="1792461" cy="2138010"/>
          </a:xfrm>
          <a:custGeom>
            <a:avLst/>
            <a:gdLst/>
            <a:ahLst/>
            <a:cxnLst/>
            <a:rect r="r" b="b" t="t" l="l"/>
            <a:pathLst>
              <a:path h="2138010" w="1792461">
                <a:moveTo>
                  <a:pt x="0" y="0"/>
                </a:moveTo>
                <a:lnTo>
                  <a:pt x="1792460" y="0"/>
                </a:lnTo>
                <a:lnTo>
                  <a:pt x="1792460" y="2138010"/>
                </a:lnTo>
                <a:lnTo>
                  <a:pt x="0" y="21380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3379497" y="1028700"/>
            <a:ext cx="4680457" cy="4688982"/>
          </a:xfrm>
          <a:custGeom>
            <a:avLst/>
            <a:gdLst/>
            <a:ahLst/>
            <a:cxnLst/>
            <a:rect r="r" b="b" t="t" l="l"/>
            <a:pathLst>
              <a:path h="4688982" w="4680457">
                <a:moveTo>
                  <a:pt x="0" y="0"/>
                </a:moveTo>
                <a:lnTo>
                  <a:pt x="4680457" y="0"/>
                </a:lnTo>
                <a:lnTo>
                  <a:pt x="4680457" y="4688982"/>
                </a:lnTo>
                <a:lnTo>
                  <a:pt x="0" y="46889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7583325" y="2745450"/>
            <a:ext cx="3121350" cy="1828800"/>
          </a:xfrm>
          <a:prstGeom prst="rect">
            <a:avLst/>
          </a:prstGeom>
        </p:spPr>
        <p:txBody>
          <a:bodyPr anchor="t" rtlCol="false" tIns="0" lIns="0" bIns="0" rIns="0">
            <a:spAutoFit/>
          </a:bodyPr>
          <a:lstStyle/>
          <a:p>
            <a:pPr algn="ctr">
              <a:lnSpc>
                <a:spcPts val="14400"/>
              </a:lnSpc>
            </a:pPr>
            <a:r>
              <a:rPr lang="en-US" sz="12000" u="sng">
                <a:solidFill>
                  <a:srgbClr val="F60505"/>
                </a:solidFill>
                <a:latin typeface="Open Sans Bold"/>
              </a:rPr>
              <a:t>02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88408" y="142806"/>
            <a:ext cx="17528302" cy="9681238"/>
          </a:xfrm>
          <a:custGeom>
            <a:avLst/>
            <a:gdLst/>
            <a:ahLst/>
            <a:cxnLst/>
            <a:rect r="r" b="b" t="t" l="l"/>
            <a:pathLst>
              <a:path h="9681238" w="17528302">
                <a:moveTo>
                  <a:pt x="0" y="0"/>
                </a:moveTo>
                <a:lnTo>
                  <a:pt x="17528302" y="0"/>
                </a:lnTo>
                <a:lnTo>
                  <a:pt x="17528302" y="9681238"/>
                </a:lnTo>
                <a:lnTo>
                  <a:pt x="0" y="9681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951310" y="-4673010"/>
            <a:ext cx="24894718" cy="17813860"/>
          </a:xfrm>
          <a:custGeom>
            <a:avLst/>
            <a:gdLst/>
            <a:ahLst/>
            <a:cxnLst/>
            <a:rect r="r" b="b" t="t" l="l"/>
            <a:pathLst>
              <a:path h="17813860" w="24894718">
                <a:moveTo>
                  <a:pt x="0" y="0"/>
                </a:moveTo>
                <a:lnTo>
                  <a:pt x="24894718" y="0"/>
                </a:lnTo>
                <a:lnTo>
                  <a:pt x="24894718" y="17813860"/>
                </a:lnTo>
                <a:lnTo>
                  <a:pt x="0" y="178138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0" y="4706870"/>
            <a:ext cx="5531995" cy="5776419"/>
          </a:xfrm>
          <a:custGeom>
            <a:avLst/>
            <a:gdLst/>
            <a:ahLst/>
            <a:cxnLst/>
            <a:rect r="r" b="b" t="t" l="l"/>
            <a:pathLst>
              <a:path h="5776419" w="5531995">
                <a:moveTo>
                  <a:pt x="0" y="0"/>
                </a:moveTo>
                <a:lnTo>
                  <a:pt x="5531995" y="0"/>
                </a:lnTo>
                <a:lnTo>
                  <a:pt x="5531995" y="5776419"/>
                </a:lnTo>
                <a:lnTo>
                  <a:pt x="0" y="57764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0395502" y="989737"/>
            <a:ext cx="7521208" cy="9297263"/>
          </a:xfrm>
          <a:custGeom>
            <a:avLst/>
            <a:gdLst/>
            <a:ahLst/>
            <a:cxnLst/>
            <a:rect r="r" b="b" t="t" l="l"/>
            <a:pathLst>
              <a:path h="9297263" w="7521208">
                <a:moveTo>
                  <a:pt x="0" y="0"/>
                </a:moveTo>
                <a:lnTo>
                  <a:pt x="7521208" y="0"/>
                </a:lnTo>
                <a:lnTo>
                  <a:pt x="7521208" y="9297263"/>
                </a:lnTo>
                <a:lnTo>
                  <a:pt x="0" y="9297263"/>
                </a:lnTo>
                <a:lnTo>
                  <a:pt x="0" y="0"/>
                </a:lnTo>
                <a:close/>
              </a:path>
            </a:pathLst>
          </a:custGeom>
          <a:blipFill>
            <a:blip r:embed="rId9"/>
            <a:stretch>
              <a:fillRect l="0" t="0" r="0" b="0"/>
            </a:stretch>
          </a:blipFill>
        </p:spPr>
      </p:sp>
      <p:sp>
        <p:nvSpPr>
          <p:cNvPr name="Freeform 6" id="6"/>
          <p:cNvSpPr/>
          <p:nvPr/>
        </p:nvSpPr>
        <p:spPr>
          <a:xfrm flipH="false" flipV="false" rot="0">
            <a:off x="0" y="2874592"/>
            <a:ext cx="10163917" cy="3243506"/>
          </a:xfrm>
          <a:custGeom>
            <a:avLst/>
            <a:gdLst/>
            <a:ahLst/>
            <a:cxnLst/>
            <a:rect r="r" b="b" t="t" l="l"/>
            <a:pathLst>
              <a:path h="3243506" w="10163917">
                <a:moveTo>
                  <a:pt x="0" y="0"/>
                </a:moveTo>
                <a:lnTo>
                  <a:pt x="10163917" y="0"/>
                </a:lnTo>
                <a:lnTo>
                  <a:pt x="10163917" y="3243506"/>
                </a:lnTo>
                <a:lnTo>
                  <a:pt x="0" y="3243506"/>
                </a:lnTo>
                <a:lnTo>
                  <a:pt x="0" y="0"/>
                </a:lnTo>
                <a:close/>
              </a:path>
            </a:pathLst>
          </a:custGeom>
          <a:blipFill>
            <a:blip r:embed="rId10"/>
            <a:stretch>
              <a:fillRect l="0" t="0" r="0" b="0"/>
            </a:stretch>
          </a:blipFill>
        </p:spPr>
      </p:sp>
      <p:sp>
        <p:nvSpPr>
          <p:cNvPr name="TextBox 7" id="7"/>
          <p:cNvSpPr txBox="true"/>
          <p:nvPr/>
        </p:nvSpPr>
        <p:spPr>
          <a:xfrm rot="0">
            <a:off x="206883" y="463011"/>
            <a:ext cx="9750150" cy="2162175"/>
          </a:xfrm>
          <a:prstGeom prst="rect">
            <a:avLst/>
          </a:prstGeom>
        </p:spPr>
        <p:txBody>
          <a:bodyPr anchor="t" rtlCol="false" tIns="0" lIns="0" bIns="0" rIns="0">
            <a:spAutoFit/>
          </a:bodyPr>
          <a:lstStyle/>
          <a:p>
            <a:pPr algn="ctr">
              <a:lnSpc>
                <a:spcPts val="3840"/>
              </a:lnSpc>
            </a:pPr>
            <a:r>
              <a:rPr lang="en-US" sz="3200" u="sng">
                <a:solidFill>
                  <a:srgbClr val="202020"/>
                </a:solidFill>
                <a:latin typeface="Open Sans Bold"/>
              </a:rPr>
              <a:t>Data loading, exploring and pre-processing:</a:t>
            </a:r>
          </a:p>
          <a:p>
            <a:pPr algn="ctr">
              <a:lnSpc>
                <a:spcPts val="3840"/>
              </a:lnSpc>
            </a:pPr>
          </a:p>
          <a:p>
            <a:pPr>
              <a:lnSpc>
                <a:spcPts val="1919"/>
              </a:lnSpc>
            </a:pPr>
            <a:r>
              <a:rPr lang="en-US" sz="1599">
                <a:solidFill>
                  <a:srgbClr val="202020"/>
                </a:solidFill>
                <a:latin typeface="Open Sans"/>
              </a:rPr>
              <a:t>-Remapper les valeurs par leur vraie signification</a:t>
            </a:r>
          </a:p>
          <a:p>
            <a:pPr>
              <a:lnSpc>
                <a:spcPts val="1919"/>
              </a:lnSpc>
            </a:pPr>
            <a:r>
              <a:rPr lang="en-US" sz="1599">
                <a:solidFill>
                  <a:srgbClr val="202020"/>
                </a:solidFill>
                <a:latin typeface="Open Sans"/>
              </a:rPr>
              <a:t>-Supprimer toutes les personnes qui prétendent avoir consommé de la semeron</a:t>
            </a:r>
          </a:p>
          <a:p>
            <a:pPr>
              <a:lnSpc>
                <a:spcPts val="1919"/>
              </a:lnSpc>
            </a:pPr>
            <a:r>
              <a:rPr lang="en-US" sz="1599">
                <a:solidFill>
                  <a:srgbClr val="202020"/>
                </a:solidFill>
                <a:latin typeface="Open Sans"/>
              </a:rPr>
              <a:t>-Créer des listes pour faciliter la gestion des données que nous voulons étudier</a:t>
            </a:r>
          </a:p>
          <a:p>
            <a:pPr>
              <a:lnSpc>
                <a:spcPts val="1919"/>
              </a:lnSpc>
            </a:pPr>
            <a:r>
              <a:rPr lang="en-US" sz="1599">
                <a:solidFill>
                  <a:srgbClr val="202020"/>
                </a:solidFill>
                <a:latin typeface="Open Sans"/>
              </a:rPr>
              <a:t>-Corrélation entre toutes les données</a:t>
            </a:r>
          </a:p>
          <a:p>
            <a:pPr algn="ctr">
              <a:lnSpc>
                <a:spcPts val="191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46586" y="-1424088"/>
            <a:ext cx="20459386" cy="15802306"/>
          </a:xfrm>
          <a:custGeom>
            <a:avLst/>
            <a:gdLst/>
            <a:ahLst/>
            <a:cxnLst/>
            <a:rect r="r" b="b" t="t" l="l"/>
            <a:pathLst>
              <a:path h="15802306" w="20459386">
                <a:moveTo>
                  <a:pt x="0" y="0"/>
                </a:moveTo>
                <a:lnTo>
                  <a:pt x="20459386" y="0"/>
                </a:lnTo>
                <a:lnTo>
                  <a:pt x="20459386" y="15802306"/>
                </a:lnTo>
                <a:lnTo>
                  <a:pt x="0" y="1580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13425" y="1363210"/>
            <a:ext cx="17261150" cy="8675382"/>
          </a:xfrm>
          <a:custGeom>
            <a:avLst/>
            <a:gdLst/>
            <a:ahLst/>
            <a:cxnLst/>
            <a:rect r="r" b="b" t="t" l="l"/>
            <a:pathLst>
              <a:path h="8675382" w="17261150">
                <a:moveTo>
                  <a:pt x="0" y="0"/>
                </a:moveTo>
                <a:lnTo>
                  <a:pt x="17261150" y="0"/>
                </a:lnTo>
                <a:lnTo>
                  <a:pt x="17261150" y="8675382"/>
                </a:lnTo>
                <a:lnTo>
                  <a:pt x="0" y="8675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3425" y="1747479"/>
            <a:ext cx="6069288" cy="3673516"/>
          </a:xfrm>
          <a:custGeom>
            <a:avLst/>
            <a:gdLst/>
            <a:ahLst/>
            <a:cxnLst/>
            <a:rect r="r" b="b" t="t" l="l"/>
            <a:pathLst>
              <a:path h="3673516" w="6069288">
                <a:moveTo>
                  <a:pt x="0" y="0"/>
                </a:moveTo>
                <a:lnTo>
                  <a:pt x="6069288" y="0"/>
                </a:lnTo>
                <a:lnTo>
                  <a:pt x="6069288" y="3673516"/>
                </a:lnTo>
                <a:lnTo>
                  <a:pt x="0" y="3673516"/>
                </a:lnTo>
                <a:lnTo>
                  <a:pt x="0" y="0"/>
                </a:lnTo>
                <a:close/>
              </a:path>
            </a:pathLst>
          </a:custGeom>
          <a:blipFill>
            <a:blip r:embed="rId7"/>
            <a:stretch>
              <a:fillRect l="0" t="0" r="0" b="0"/>
            </a:stretch>
          </a:blipFill>
        </p:spPr>
      </p:sp>
      <p:sp>
        <p:nvSpPr>
          <p:cNvPr name="Freeform 5" id="5"/>
          <p:cNvSpPr/>
          <p:nvPr/>
        </p:nvSpPr>
        <p:spPr>
          <a:xfrm flipH="false" flipV="false" rot="0">
            <a:off x="6758662" y="4130297"/>
            <a:ext cx="5120789" cy="3141209"/>
          </a:xfrm>
          <a:custGeom>
            <a:avLst/>
            <a:gdLst/>
            <a:ahLst/>
            <a:cxnLst/>
            <a:rect r="r" b="b" t="t" l="l"/>
            <a:pathLst>
              <a:path h="3141209" w="5120789">
                <a:moveTo>
                  <a:pt x="0" y="0"/>
                </a:moveTo>
                <a:lnTo>
                  <a:pt x="5120789" y="0"/>
                </a:lnTo>
                <a:lnTo>
                  <a:pt x="5120789" y="3141208"/>
                </a:lnTo>
                <a:lnTo>
                  <a:pt x="0" y="3141208"/>
                </a:lnTo>
                <a:lnTo>
                  <a:pt x="0" y="0"/>
                </a:lnTo>
                <a:close/>
              </a:path>
            </a:pathLst>
          </a:custGeom>
          <a:blipFill>
            <a:blip r:embed="rId8"/>
            <a:stretch>
              <a:fillRect l="0" t="0" r="0" b="0"/>
            </a:stretch>
          </a:blipFill>
        </p:spPr>
      </p:sp>
      <p:sp>
        <p:nvSpPr>
          <p:cNvPr name="Freeform 6" id="6"/>
          <p:cNvSpPr/>
          <p:nvPr/>
        </p:nvSpPr>
        <p:spPr>
          <a:xfrm flipH="false" flipV="false" rot="0">
            <a:off x="608477" y="5801995"/>
            <a:ext cx="5879183" cy="4067957"/>
          </a:xfrm>
          <a:custGeom>
            <a:avLst/>
            <a:gdLst/>
            <a:ahLst/>
            <a:cxnLst/>
            <a:rect r="r" b="b" t="t" l="l"/>
            <a:pathLst>
              <a:path h="4067957" w="5879183">
                <a:moveTo>
                  <a:pt x="0" y="0"/>
                </a:moveTo>
                <a:lnTo>
                  <a:pt x="5879184" y="0"/>
                </a:lnTo>
                <a:lnTo>
                  <a:pt x="5879184" y="4067957"/>
                </a:lnTo>
                <a:lnTo>
                  <a:pt x="0" y="4067957"/>
                </a:lnTo>
                <a:lnTo>
                  <a:pt x="0" y="0"/>
                </a:lnTo>
                <a:close/>
              </a:path>
            </a:pathLst>
          </a:custGeom>
          <a:blipFill>
            <a:blip r:embed="rId9"/>
            <a:stretch>
              <a:fillRect l="0" t="0" r="0" b="0"/>
            </a:stretch>
          </a:blipFill>
        </p:spPr>
      </p:sp>
      <p:sp>
        <p:nvSpPr>
          <p:cNvPr name="Freeform 7" id="7"/>
          <p:cNvSpPr/>
          <p:nvPr/>
        </p:nvSpPr>
        <p:spPr>
          <a:xfrm flipH="false" flipV="false" rot="0">
            <a:off x="12050901" y="1509438"/>
            <a:ext cx="5796140" cy="3911557"/>
          </a:xfrm>
          <a:custGeom>
            <a:avLst/>
            <a:gdLst/>
            <a:ahLst/>
            <a:cxnLst/>
            <a:rect r="r" b="b" t="t" l="l"/>
            <a:pathLst>
              <a:path h="3911557" w="5796140">
                <a:moveTo>
                  <a:pt x="0" y="0"/>
                </a:moveTo>
                <a:lnTo>
                  <a:pt x="5796140" y="0"/>
                </a:lnTo>
                <a:lnTo>
                  <a:pt x="5796140" y="3911557"/>
                </a:lnTo>
                <a:lnTo>
                  <a:pt x="0" y="3911557"/>
                </a:lnTo>
                <a:lnTo>
                  <a:pt x="0" y="0"/>
                </a:lnTo>
                <a:close/>
              </a:path>
            </a:pathLst>
          </a:custGeom>
          <a:blipFill>
            <a:blip r:embed="rId10"/>
            <a:stretch>
              <a:fillRect l="0" t="0" r="0" b="0"/>
            </a:stretch>
          </a:blipFill>
        </p:spPr>
      </p:sp>
      <p:sp>
        <p:nvSpPr>
          <p:cNvPr name="Freeform 8" id="8"/>
          <p:cNvSpPr/>
          <p:nvPr/>
        </p:nvSpPr>
        <p:spPr>
          <a:xfrm flipH="false" flipV="false" rot="0">
            <a:off x="12050901" y="5886858"/>
            <a:ext cx="5723674" cy="3983094"/>
          </a:xfrm>
          <a:custGeom>
            <a:avLst/>
            <a:gdLst/>
            <a:ahLst/>
            <a:cxnLst/>
            <a:rect r="r" b="b" t="t" l="l"/>
            <a:pathLst>
              <a:path h="3983094" w="5723674">
                <a:moveTo>
                  <a:pt x="0" y="0"/>
                </a:moveTo>
                <a:lnTo>
                  <a:pt x="5723674" y="0"/>
                </a:lnTo>
                <a:lnTo>
                  <a:pt x="5723674" y="3983094"/>
                </a:lnTo>
                <a:lnTo>
                  <a:pt x="0" y="3983094"/>
                </a:lnTo>
                <a:lnTo>
                  <a:pt x="0" y="0"/>
                </a:lnTo>
                <a:close/>
              </a:path>
            </a:pathLst>
          </a:custGeom>
          <a:blipFill>
            <a:blip r:embed="rId11"/>
            <a:stretch>
              <a:fillRect l="0" t="0" r="0" b="0"/>
            </a:stretch>
          </a:blipFill>
        </p:spPr>
      </p:sp>
      <p:sp>
        <p:nvSpPr>
          <p:cNvPr name="TextBox 9" id="9"/>
          <p:cNvSpPr txBox="true"/>
          <p:nvPr/>
        </p:nvSpPr>
        <p:spPr>
          <a:xfrm rot="0">
            <a:off x="4268925" y="391660"/>
            <a:ext cx="9750150" cy="971550"/>
          </a:xfrm>
          <a:prstGeom prst="rect">
            <a:avLst/>
          </a:prstGeom>
        </p:spPr>
        <p:txBody>
          <a:bodyPr anchor="t" rtlCol="false" tIns="0" lIns="0" bIns="0" rIns="0">
            <a:spAutoFit/>
          </a:bodyPr>
          <a:lstStyle/>
          <a:p>
            <a:pPr algn="ctr">
              <a:lnSpc>
                <a:spcPts val="3840"/>
              </a:lnSpc>
            </a:pPr>
            <a:r>
              <a:rPr lang="en-US" sz="3200" u="sng">
                <a:solidFill>
                  <a:srgbClr val="202020"/>
                </a:solidFill>
                <a:latin typeface="Open Sans Bold"/>
              </a:rPr>
              <a:t>Bar Plots: Proportion of Population by a given  Demographic Feature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DAF1k8M6Pxk</dc:identifier>
  <dcterms:modified xsi:type="dcterms:W3CDTF">2011-08-01T06:04:30Z</dcterms:modified>
  <cp:revision>1</cp:revision>
  <dc:title>Substance Abuse Prevention and Intervention - Health - 10th Grade by Slidesgo.pptx</dc:title>
</cp:coreProperties>
</file>